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71"/>
  </p:notesMasterIdLst>
  <p:sldIdLst>
    <p:sldId id="980" r:id="rId2"/>
    <p:sldId id="981" r:id="rId3"/>
    <p:sldId id="982" r:id="rId4"/>
    <p:sldId id="983" r:id="rId5"/>
    <p:sldId id="984" r:id="rId6"/>
    <p:sldId id="985" r:id="rId7"/>
    <p:sldId id="986" r:id="rId8"/>
    <p:sldId id="987" r:id="rId9"/>
    <p:sldId id="988" r:id="rId10"/>
    <p:sldId id="989" r:id="rId11"/>
    <p:sldId id="990" r:id="rId12"/>
    <p:sldId id="991" r:id="rId13"/>
    <p:sldId id="992" r:id="rId14"/>
    <p:sldId id="993" r:id="rId15"/>
    <p:sldId id="994" r:id="rId16"/>
    <p:sldId id="995" r:id="rId17"/>
    <p:sldId id="996" r:id="rId18"/>
    <p:sldId id="997" r:id="rId19"/>
    <p:sldId id="998" r:id="rId20"/>
    <p:sldId id="999" r:id="rId21"/>
    <p:sldId id="1000" r:id="rId22"/>
    <p:sldId id="1001" r:id="rId23"/>
    <p:sldId id="1002" r:id="rId24"/>
    <p:sldId id="1003" r:id="rId25"/>
    <p:sldId id="1004" r:id="rId26"/>
    <p:sldId id="1005" r:id="rId27"/>
    <p:sldId id="1006" r:id="rId28"/>
    <p:sldId id="1007" r:id="rId29"/>
    <p:sldId id="1008" r:id="rId30"/>
    <p:sldId id="951" r:id="rId31"/>
    <p:sldId id="697" r:id="rId32"/>
    <p:sldId id="698" r:id="rId33"/>
    <p:sldId id="699" r:id="rId34"/>
    <p:sldId id="702" r:id="rId35"/>
    <p:sldId id="704" r:id="rId36"/>
    <p:sldId id="713" r:id="rId37"/>
    <p:sldId id="720" r:id="rId38"/>
    <p:sldId id="721" r:id="rId39"/>
    <p:sldId id="722" r:id="rId40"/>
    <p:sldId id="723" r:id="rId41"/>
    <p:sldId id="724" r:id="rId42"/>
    <p:sldId id="725" r:id="rId43"/>
    <p:sldId id="726" r:id="rId44"/>
    <p:sldId id="727" r:id="rId45"/>
    <p:sldId id="719" r:id="rId46"/>
    <p:sldId id="718" r:id="rId47"/>
    <p:sldId id="947" r:id="rId48"/>
    <p:sldId id="716" r:id="rId49"/>
    <p:sldId id="949" r:id="rId50"/>
    <p:sldId id="952" r:id="rId51"/>
    <p:sldId id="921" r:id="rId52"/>
    <p:sldId id="922" r:id="rId53"/>
    <p:sldId id="923" r:id="rId54"/>
    <p:sldId id="924" r:id="rId55"/>
    <p:sldId id="925" r:id="rId56"/>
    <p:sldId id="926" r:id="rId57"/>
    <p:sldId id="927" r:id="rId58"/>
    <p:sldId id="928" r:id="rId59"/>
    <p:sldId id="929" r:id="rId60"/>
    <p:sldId id="930" r:id="rId61"/>
    <p:sldId id="931" r:id="rId62"/>
    <p:sldId id="932" r:id="rId63"/>
    <p:sldId id="933" r:id="rId64"/>
    <p:sldId id="934" r:id="rId65"/>
    <p:sldId id="935" r:id="rId66"/>
    <p:sldId id="936" r:id="rId67"/>
    <p:sldId id="937" r:id="rId68"/>
    <p:sldId id="938" r:id="rId69"/>
    <p:sldId id="946" r:id="rId70"/>
    <p:sldId id="940" r:id="rId71"/>
    <p:sldId id="941" r:id="rId72"/>
    <p:sldId id="942" r:id="rId73"/>
    <p:sldId id="943" r:id="rId74"/>
    <p:sldId id="944" r:id="rId75"/>
    <p:sldId id="945" r:id="rId76"/>
    <p:sldId id="953" r:id="rId77"/>
    <p:sldId id="895" r:id="rId78"/>
    <p:sldId id="896" r:id="rId79"/>
    <p:sldId id="897" r:id="rId80"/>
    <p:sldId id="898" r:id="rId81"/>
    <p:sldId id="899" r:id="rId82"/>
    <p:sldId id="900" r:id="rId83"/>
    <p:sldId id="901" r:id="rId84"/>
    <p:sldId id="902" r:id="rId85"/>
    <p:sldId id="903" r:id="rId86"/>
    <p:sldId id="904" r:id="rId87"/>
    <p:sldId id="905" r:id="rId88"/>
    <p:sldId id="906" r:id="rId89"/>
    <p:sldId id="907" r:id="rId90"/>
    <p:sldId id="908" r:id="rId91"/>
    <p:sldId id="909" r:id="rId92"/>
    <p:sldId id="910" r:id="rId93"/>
    <p:sldId id="961" r:id="rId94"/>
    <p:sldId id="962" r:id="rId95"/>
    <p:sldId id="954" r:id="rId96"/>
    <p:sldId id="868" r:id="rId97"/>
    <p:sldId id="885" r:id="rId98"/>
    <p:sldId id="886" r:id="rId99"/>
    <p:sldId id="887" r:id="rId100"/>
    <p:sldId id="969" r:id="rId101"/>
    <p:sldId id="970" r:id="rId102"/>
    <p:sldId id="971" r:id="rId103"/>
    <p:sldId id="972" r:id="rId104"/>
    <p:sldId id="973" r:id="rId105"/>
    <p:sldId id="892" r:id="rId106"/>
    <p:sldId id="893" r:id="rId107"/>
    <p:sldId id="958" r:id="rId108"/>
    <p:sldId id="955" r:id="rId109"/>
    <p:sldId id="867" r:id="rId110"/>
    <p:sldId id="884" r:id="rId111"/>
    <p:sldId id="869" r:id="rId112"/>
    <p:sldId id="974" r:id="rId113"/>
    <p:sldId id="871" r:id="rId114"/>
    <p:sldId id="872" r:id="rId115"/>
    <p:sldId id="873" r:id="rId116"/>
    <p:sldId id="874" r:id="rId117"/>
    <p:sldId id="875" r:id="rId118"/>
    <p:sldId id="975" r:id="rId119"/>
    <p:sldId id="877" r:id="rId120"/>
    <p:sldId id="878" r:id="rId121"/>
    <p:sldId id="879" r:id="rId122"/>
    <p:sldId id="880" r:id="rId123"/>
    <p:sldId id="881" r:id="rId124"/>
    <p:sldId id="959" r:id="rId125"/>
    <p:sldId id="976" r:id="rId126"/>
    <p:sldId id="977" r:id="rId127"/>
    <p:sldId id="978" r:id="rId128"/>
    <p:sldId id="979" r:id="rId129"/>
    <p:sldId id="956" r:id="rId130"/>
    <p:sldId id="805" r:id="rId131"/>
    <p:sldId id="806" r:id="rId132"/>
    <p:sldId id="807" r:id="rId133"/>
    <p:sldId id="808" r:id="rId134"/>
    <p:sldId id="809" r:id="rId135"/>
    <p:sldId id="810" r:id="rId136"/>
    <p:sldId id="811" r:id="rId137"/>
    <p:sldId id="812" r:id="rId138"/>
    <p:sldId id="813" r:id="rId139"/>
    <p:sldId id="814" r:id="rId140"/>
    <p:sldId id="815" r:id="rId141"/>
    <p:sldId id="816" r:id="rId142"/>
    <p:sldId id="817" r:id="rId143"/>
    <p:sldId id="818" r:id="rId144"/>
    <p:sldId id="819" r:id="rId145"/>
    <p:sldId id="820" r:id="rId146"/>
    <p:sldId id="963" r:id="rId147"/>
    <p:sldId id="957" r:id="rId148"/>
    <p:sldId id="823" r:id="rId149"/>
    <p:sldId id="824" r:id="rId150"/>
    <p:sldId id="825" r:id="rId151"/>
    <p:sldId id="826" r:id="rId152"/>
    <p:sldId id="827" r:id="rId153"/>
    <p:sldId id="828" r:id="rId154"/>
    <p:sldId id="829" r:id="rId155"/>
    <p:sldId id="830" r:id="rId156"/>
    <p:sldId id="831" r:id="rId157"/>
    <p:sldId id="832" r:id="rId158"/>
    <p:sldId id="833" r:id="rId159"/>
    <p:sldId id="834" r:id="rId160"/>
    <p:sldId id="835" r:id="rId161"/>
    <p:sldId id="836" r:id="rId162"/>
    <p:sldId id="965" r:id="rId163"/>
    <p:sldId id="838" r:id="rId164"/>
    <p:sldId id="839" r:id="rId165"/>
    <p:sldId id="840" r:id="rId166"/>
    <p:sldId id="841" r:id="rId167"/>
    <p:sldId id="842" r:id="rId168"/>
    <p:sldId id="843" r:id="rId169"/>
    <p:sldId id="966" r:id="rId170"/>
  </p:sldIdLst>
  <p:sldSz cx="9144000" cy="6858000" type="screen4x3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002C"/>
    <a:srgbClr val="23538F"/>
    <a:srgbClr val="272822"/>
    <a:srgbClr val="313131"/>
    <a:srgbClr val="5E5E5E"/>
    <a:srgbClr val="5B7199"/>
    <a:srgbClr val="5A6F94"/>
    <a:srgbClr val="6F90B6"/>
    <a:srgbClr val="F0F0F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0" autoAdjust="0"/>
    <p:restoredTop sz="77352" autoAdjust="0"/>
  </p:normalViewPr>
  <p:slideViewPr>
    <p:cSldViewPr snapToObjects="1">
      <p:cViewPr varScale="1">
        <p:scale>
          <a:sx n="66" d="100"/>
          <a:sy n="66" d="100"/>
        </p:scale>
        <p:origin x="-749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2800" y="168"/>
      </p:cViewPr>
      <p:guideLst/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C696B-2EE1-4D1B-A1D0-3C287852CF2F}" type="datetimeFigureOut">
              <a:rPr lang="ko-KR" altLang="en-US" smtClean="0"/>
              <a:pPr/>
              <a:t>2019-01-30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500B4-E9A2-4405-9778-0BA92E1BE1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8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사전 준비 사항은 이렇습니다</a:t>
            </a:r>
            <a:r>
              <a:rPr lang="en-US" altLang="ko-KR" dirty="0" smtClean="0"/>
              <a:t>. Windows 10(64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Chrome Web</a:t>
            </a:r>
            <a:r>
              <a:rPr lang="ko-KR" altLang="en-US" dirty="0" smtClean="0"/>
              <a:t>은 최신 버전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최신버전이 </a:t>
            </a:r>
            <a:r>
              <a:rPr lang="en-US" altLang="ko-KR" dirty="0" smtClean="0"/>
              <a:t>3.7</a:t>
            </a:r>
            <a:r>
              <a:rPr lang="ko-KR" altLang="en-US" dirty="0" smtClean="0"/>
              <a:t>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아직 </a:t>
            </a:r>
            <a:r>
              <a:rPr lang="ko-KR" altLang="en-US" dirty="0" err="1" smtClean="0"/>
              <a:t>텐서플로에</a:t>
            </a:r>
            <a:r>
              <a:rPr lang="ko-KR" altLang="en-US" dirty="0" smtClean="0"/>
              <a:t> 호환되지 않습니다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baseline="0" dirty="0" smtClean="0"/>
              <a:t>3.6</a:t>
            </a:r>
            <a:r>
              <a:rPr lang="ko-KR" altLang="en-US" baseline="0" dirty="0" smtClean="0"/>
              <a:t>버전을 사용하셔도 상관 없지만 </a:t>
            </a:r>
            <a:r>
              <a:rPr lang="ko-KR" altLang="en-US" dirty="0" smtClean="0"/>
              <a:t>안정적인 버전인 </a:t>
            </a:r>
            <a:r>
              <a:rPr lang="en-US" altLang="ko-KR" dirty="0" smtClean="0"/>
              <a:t>3.5.4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버전을 사용해 교재를 </a:t>
            </a:r>
            <a:r>
              <a:rPr lang="ko-KR" altLang="en-US" baseline="0" dirty="0" err="1" smtClean="0"/>
              <a:t>만들어습니다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나머지 </a:t>
            </a:r>
            <a:r>
              <a:rPr lang="ko-KR" altLang="en-US" baseline="0" dirty="0" err="1" smtClean="0"/>
              <a:t>텐서플로와</a:t>
            </a:r>
            <a:r>
              <a:rPr lang="ko-KR" altLang="en-US" baseline="0" dirty="0" smtClean="0"/>
              <a:t> 주피터는 최신버전입니다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36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혹시나 위 과정이 </a:t>
            </a:r>
            <a:r>
              <a:rPr lang="ko-KR" altLang="en-US" dirty="0" err="1" smtClean="0"/>
              <a:t>안나오신</a:t>
            </a:r>
            <a:r>
              <a:rPr lang="ko-KR" altLang="en-US" dirty="0" smtClean="0"/>
              <a:t> 분들은 다음 장에 있는 환경 변수 설정을 하시고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안되시는분들은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조교분들에게</a:t>
            </a:r>
            <a:endParaRPr lang="en-US" altLang="ko-KR" dirty="0" smtClean="0"/>
          </a:p>
          <a:p>
            <a:r>
              <a:rPr lang="ko-KR" altLang="en-US" dirty="0" smtClean="0"/>
              <a:t>도움을 요청</a:t>
            </a:r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8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설치가 다 되셨으면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텐서플로를</a:t>
            </a:r>
            <a:r>
              <a:rPr lang="ko-KR" altLang="en-US" dirty="0" smtClean="0"/>
              <a:t> 설치 하겠습니다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기계 </a:t>
            </a:r>
            <a:r>
              <a:rPr lang="ko-KR" altLang="en-US" baseline="0" dirty="0" err="1" smtClean="0"/>
              <a:t>합습과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위해 </a:t>
            </a:r>
            <a:r>
              <a:rPr lang="ko-KR" altLang="en-US" baseline="0" dirty="0" err="1" smtClean="0"/>
              <a:t>구글에서</a:t>
            </a:r>
            <a:r>
              <a:rPr lang="ko-KR" altLang="en-US" baseline="0" dirty="0" smtClean="0"/>
              <a:t> 만든 오픈 소스 라이브러리로 현재까지 꾸준히 업데이트 되고 있습니다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노드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엣지</a:t>
            </a:r>
            <a:r>
              <a:rPr lang="ko-KR" altLang="en-US" baseline="0" dirty="0" smtClean="0"/>
              <a:t> 설명은 중요하지</a:t>
            </a:r>
            <a:r>
              <a:rPr lang="en-US" altLang="ko-KR" baseline="0" dirty="0" smtClean="0"/>
              <a:t>X, </a:t>
            </a:r>
            <a:r>
              <a:rPr lang="ko-KR" altLang="en-US" baseline="0" dirty="0" smtClean="0"/>
              <a:t>설명하기에 애매합니다</a:t>
            </a:r>
            <a:r>
              <a:rPr lang="en-US" altLang="ko-KR" baseline="0" dirty="0" smtClean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93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위와 같은 특징이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1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설치 하기 전에 가상환경을 구축 합시다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저희는 한가지 프로젝트만 하기 때문에 가상환경의 중요성은 없으나 여러분들 노트북에는 여러 프로젝트를 진행 하시기 때문에 가상 환경 구축을 하여 사용하는 습관 </a:t>
            </a:r>
            <a:r>
              <a:rPr lang="ko-KR" altLang="en-US" dirty="0" err="1" smtClean="0"/>
              <a:t>들이시는게</a:t>
            </a:r>
            <a:r>
              <a:rPr lang="ko-KR" altLang="en-US" dirty="0" smtClean="0"/>
              <a:t>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가상환경 </a:t>
            </a:r>
            <a:r>
              <a:rPr lang="en-US" altLang="ko-KR" sz="1200" b="0" dirty="0" smtClean="0"/>
              <a:t>python –m </a:t>
            </a:r>
            <a:r>
              <a:rPr lang="en-US" altLang="ko-KR" sz="1200" b="0" dirty="0" err="1" smtClean="0"/>
              <a:t>venv</a:t>
            </a:r>
            <a:r>
              <a:rPr lang="en-US" altLang="ko-KR" sz="1200" b="0" dirty="0" smtClean="0"/>
              <a:t> </a:t>
            </a:r>
            <a:r>
              <a:rPr lang="en-US" altLang="ko-KR" sz="1200" b="0" dirty="0" err="1" smtClean="0"/>
              <a:t>venv</a:t>
            </a:r>
            <a:r>
              <a:rPr lang="en-US" altLang="ko-KR" sz="1200" b="0" baseline="0" dirty="0" smtClean="0"/>
              <a:t> &lt;&lt; </a:t>
            </a:r>
            <a:r>
              <a:rPr lang="ko-KR" altLang="en-US" sz="1200" b="0" baseline="0" dirty="0" smtClean="0"/>
              <a:t>마지막 </a:t>
            </a:r>
            <a:r>
              <a:rPr lang="en-US" altLang="ko-KR" sz="1200" b="0" baseline="0" dirty="0" err="1" smtClean="0"/>
              <a:t>venv</a:t>
            </a:r>
            <a:r>
              <a:rPr lang="ko-KR" altLang="en-US" sz="1200" b="0" baseline="0" dirty="0" smtClean="0"/>
              <a:t>는 자기가 원하는 이름으로 바꾸셔도 됩니다</a:t>
            </a:r>
            <a:r>
              <a:rPr lang="en-US" altLang="ko-KR" sz="1200" b="0" baseline="0" dirty="0" smtClean="0"/>
              <a:t>. </a:t>
            </a:r>
            <a:r>
              <a:rPr lang="ko-KR" altLang="en-US" sz="1200" b="0" baseline="0" dirty="0" smtClean="0"/>
              <a:t>설치 후 위 사진처럼 실행 하시면 됩니다</a:t>
            </a:r>
            <a:r>
              <a:rPr lang="en-US" altLang="ko-KR" sz="1200" b="0" baseline="0" dirty="0" smtClean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78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테스트를 위해 </a:t>
            </a:r>
            <a:r>
              <a:rPr lang="en-US" altLang="ko-KR" dirty="0" err="1" smtClean="0"/>
              <a:t>chatbot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폴더를 만들고 </a:t>
            </a:r>
            <a:r>
              <a:rPr lang="en-US" altLang="ko-KR" baseline="0" dirty="0" smtClean="0"/>
              <a:t>pip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텐서플로우를</a:t>
            </a:r>
            <a:r>
              <a:rPr lang="ko-KR" altLang="en-US" baseline="0" dirty="0" smtClean="0"/>
              <a:t> 설치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python</a:t>
            </a:r>
            <a:r>
              <a:rPr lang="ko-KR" altLang="en-US" baseline="0" dirty="0" smtClean="0"/>
              <a:t>을 입력 후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 사진처럼 입력 했을 때 오류가 나지 않으면 설치 완료입니다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58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주피터 노트북은 오픈 소스로 라이브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시각화 설명을 위해 텍스트 등을 포함한 문서로 보기 쉽게 만들고 공유할 수 있어서 자주 사용 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과학 분야에 인기가 있으며 가장 큰 장점으로는</a:t>
            </a:r>
            <a:r>
              <a:rPr lang="ko-KR" altLang="en-US" baseline="0" dirty="0" smtClean="0"/>
              <a:t> 실시간으로 </a:t>
            </a:r>
            <a:r>
              <a:rPr lang="ko-KR" altLang="en-US" baseline="0" dirty="0" err="1" smtClean="0"/>
              <a:t>인터랙티브한</a:t>
            </a:r>
            <a:r>
              <a:rPr lang="ko-KR" altLang="en-US" baseline="0" dirty="0" smtClean="0"/>
              <a:t> 데이터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만들 고 시각화할 수 있어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코드를 </a:t>
            </a:r>
            <a:r>
              <a:rPr lang="ko-KR" altLang="en-US" baseline="0" dirty="0" err="1" smtClean="0"/>
              <a:t>한줄씩</a:t>
            </a:r>
            <a:r>
              <a:rPr lang="ko-KR" altLang="en-US" baseline="0" dirty="0" smtClean="0"/>
              <a:t> 입력 값을 바꿔가며 테스트 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5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사진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인스톨 하면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주피터 노트북을 간단히 사용하기 위해 주피터 노트북을 입력해 봅시다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안되시는</a:t>
            </a:r>
            <a:r>
              <a:rPr lang="ko-KR" altLang="en-US" dirty="0" smtClean="0"/>
              <a:t> 분들은 조교에게</a:t>
            </a:r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58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페이지에서 </a:t>
            </a:r>
            <a:r>
              <a:rPr lang="ko-KR" altLang="en-US" dirty="0" err="1" smtClean="0"/>
              <a:t>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파이썬</a:t>
            </a:r>
            <a:r>
              <a:rPr lang="en-US" altLang="ko-KR" dirty="0" smtClean="0"/>
              <a:t>3</a:t>
            </a:r>
            <a:r>
              <a:rPr lang="ko-KR" altLang="en-US" dirty="0" smtClean="0"/>
              <a:t>을 누르시면</a:t>
            </a:r>
            <a:r>
              <a:rPr lang="ko-KR" altLang="en-US" baseline="0" dirty="0" smtClean="0"/>
              <a:t> 페이지가 바뀝니다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우선 위 사진처럼 입력 해 보고 </a:t>
            </a:r>
            <a:r>
              <a:rPr lang="ko-KR" altLang="en-US" baseline="0" dirty="0" err="1" smtClean="0"/>
              <a:t>쉬프트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엔터를</a:t>
            </a:r>
            <a:r>
              <a:rPr lang="ko-KR" altLang="en-US" baseline="0" dirty="0" smtClean="0"/>
              <a:t> 누릅니다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텐서플로에서</a:t>
            </a:r>
            <a:r>
              <a:rPr lang="ko-KR" altLang="en-US" dirty="0" smtClean="0"/>
              <a:t> 쓰는 구문을 짧은 단락으로 실행하며 테스트 해 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기본 설명 참고 사이트</a:t>
            </a:r>
            <a:r>
              <a:rPr lang="en-US" altLang="ko-KR" dirty="0" smtClean="0"/>
              <a:t>..</a:t>
            </a:r>
            <a:br>
              <a:rPr lang="en-US" altLang="ko-KR" dirty="0" smtClean="0"/>
            </a:br>
            <a:r>
              <a:rPr lang="en-US" altLang="ko-KR" dirty="0" smtClean="0"/>
              <a:t>https://tensorflow.blog/1-%ED%85%90%EC%84%9C%ED%94%8C%EB%A1%9C%EC%9A%B0-%EA%B8%B0%EB%B3%B8%EB%8B%A4%EC%A7%80%EA%B8%B0-first-contact-with-tensorflow/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4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주피터들의 각각의 설명과 설치 방법이 있고 마지막에 주피터로 간단히 실습하는 환경을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70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자기가 실행 한 폴더에 </a:t>
            </a:r>
            <a:r>
              <a:rPr lang="en-US" altLang="ko-KR" dirty="0" err="1" smtClean="0"/>
              <a:t>ipynb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확장자로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파일이 저장</a:t>
            </a:r>
            <a:r>
              <a:rPr lang="ko-KR" altLang="en-US" baseline="0" dirty="0" smtClean="0"/>
              <a:t> 되게 됩니다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잠시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분간 쉬고 다음 </a:t>
            </a:r>
            <a:r>
              <a:rPr lang="ko-KR" altLang="en-US" baseline="0" dirty="0" err="1" smtClean="0"/>
              <a:t>챕터로</a:t>
            </a:r>
            <a:r>
              <a:rPr lang="ko-KR" altLang="en-US" baseline="0" dirty="0" smtClean="0"/>
              <a:t> 넘어 가겠습니다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3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자연어 처리 오픈소스가 많이 존재하고 있는데 그 중에서 가장 많이 사용되고 있는 언어의 오픈소스 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69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30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pip</a:t>
            </a:r>
            <a:r>
              <a:rPr lang="en-US" altLang="ko-KR" baseline="0" dirty="0" smtClean="0"/>
              <a:t> install</a:t>
            </a:r>
            <a:r>
              <a:rPr lang="ko-KR" altLang="en-US" baseline="0" dirty="0" smtClean="0"/>
              <a:t>를 통해 </a:t>
            </a:r>
            <a:r>
              <a:rPr lang="en-US" altLang="ko-KR" dirty="0" smtClean="0"/>
              <a:t>NLTK</a:t>
            </a:r>
            <a:r>
              <a:rPr lang="ko-KR" altLang="en-US" dirty="0" smtClean="0"/>
              <a:t>를 설치 한다</a:t>
            </a:r>
            <a:endParaRPr lang="en-US" altLang="ko-KR" dirty="0" smtClean="0"/>
          </a:p>
          <a:p>
            <a:r>
              <a:rPr lang="ko-KR" altLang="en-US" dirty="0" smtClean="0"/>
              <a:t>잘 설치 되었는지 확인하고 말뭉치 파일도 같이 </a:t>
            </a:r>
            <a:r>
              <a:rPr lang="ko-KR" altLang="en-US" dirty="0" err="1" smtClean="0"/>
              <a:t>다운할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해당 위치에서 말뭉치를 확인할 수 있다</a:t>
            </a:r>
            <a:r>
              <a:rPr lang="en-US" altLang="ko-KR" dirty="0" smtClean="0"/>
              <a:t>. C:\Users\phm\AppData\Roaming\nltk_data...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41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말뭉치는 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Gutenberg</a:t>
            </a: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폴더에서 확인 할 수 있고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 말뭉치들을 사용하여 과제를 해도 된다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37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땅에서 농작물을 수확</a:t>
            </a:r>
            <a:r>
              <a:rPr kumimoji="0" lang="ko-KR" altLang="en-US" sz="1200" baseline="0" dirty="0" smtClean="0">
                <a:solidFill>
                  <a:schemeClr val="tx1"/>
                </a:solidFill>
              </a:rPr>
              <a:t>하듯이 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 </a:t>
            </a: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 가치 있는 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Token</a:t>
            </a: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들을 수확하는 과정을 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tokenizing</a:t>
            </a:r>
            <a:r>
              <a:rPr kumimoji="1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이라고 한다</a:t>
            </a:r>
            <a:r>
              <a:rPr kumimoji="1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R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76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마찬가지로 </a:t>
            </a:r>
            <a:r>
              <a:rPr lang="en-US" altLang="ko-KR" sz="1200" dirty="0" err="1" smtClean="0">
                <a:latin typeface="나눔고딕" pitchFamily="50" charset="-127"/>
                <a:ea typeface="나눔고딕" pitchFamily="50" charset="-127"/>
              </a:rPr>
              <a:t>word_tokenize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를 사용하면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단어 단위로 분리할 수 있다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42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형태소 분석에서 가장 많이 사용하는 것은 품사 </a:t>
            </a:r>
            <a:r>
              <a:rPr lang="ko-KR" altLang="en-US" dirty="0" err="1" smtClean="0"/>
              <a:t>태깅이다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22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7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나온지는</a:t>
            </a:r>
            <a:r>
              <a:rPr lang="ko-KR" altLang="en-US" dirty="0" smtClean="0"/>
              <a:t> 얼마 안되었는데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 과학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통계에서 많이 쓰이다가 여러분들이 잘 아시는 알파고가 나온 후로 더욱더 많이 사용하게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위와 같이 장점들이 많이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80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단어 단위로 분리할 때 는 </a:t>
            </a:r>
            <a:r>
              <a:rPr lang="en-US" altLang="ko-KR" sz="1200" dirty="0" err="1" smtClean="0">
                <a:latin typeface="나눔고딕" pitchFamily="50" charset="-127"/>
                <a:ea typeface="나눔고딕" pitchFamily="50" charset="-127"/>
              </a:rPr>
              <a:t>word_tokenize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를 사용하면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된다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부록에 대한 과제 환경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설명 부분 </a:t>
            </a:r>
            <a:r>
              <a:rPr lang="ko-KR" altLang="en-US" dirty="0" err="1" smtClean="0"/>
              <a:t>오견님한테</a:t>
            </a:r>
            <a:r>
              <a:rPr lang="ko-KR" altLang="en-US" dirty="0" smtClean="0"/>
              <a:t> 설명 듣기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79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그래프를 </a:t>
            </a:r>
            <a:r>
              <a:rPr lang="ko-KR" altLang="en-US" dirty="0" err="1" smtClean="0"/>
              <a:t>그릴때는</a:t>
            </a:r>
            <a:r>
              <a:rPr lang="ko-KR" altLang="en-US" dirty="0" smtClean="0"/>
              <a:t> 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librar</a:t>
            </a:r>
            <a:r>
              <a:rPr kumimoji="1" lang="ko-KR" altLang="en-US" dirty="0" smtClean="0"/>
              <a:t>를 먼저 설치 해야 한다</a:t>
            </a:r>
            <a:r>
              <a:rPr kumimoji="1" lang="en-US" altLang="ko-KR" dirty="0" smtClean="0"/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5.</a:t>
            </a:r>
            <a:r>
              <a:rPr kumimoji="1" lang="en-US" altLang="ko-KR" baseline="0" dirty="0" smtClean="0"/>
              <a:t> </a:t>
            </a:r>
            <a:r>
              <a:rPr kumimoji="1" lang="en-US" altLang="ko-KR" sz="2000" dirty="0" err="1" smtClean="0"/>
              <a:t>most_common</a:t>
            </a:r>
            <a:r>
              <a:rPr kumimoji="1" lang="en-US" altLang="ko-KR" sz="2000" dirty="0" smtClean="0"/>
              <a:t> </a:t>
            </a:r>
            <a:r>
              <a:rPr kumimoji="1" lang="ko-KR" altLang="en-US" sz="2000" dirty="0" smtClean="0"/>
              <a:t>메서드를 사용하여 출현 횟수가 가장 높은 단어를 찾을 수 있다</a:t>
            </a:r>
            <a:r>
              <a:rPr kumimoji="1" lang="en-US" altLang="ko-KR" sz="2000" dirty="0" smtClean="0"/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38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r>
              <a:rPr lang="ko-KR" altLang="en-US" dirty="0" smtClean="0"/>
              <a:t>를 설치 할 때 두가지 방법이 있는데 첫번째 방법이 안될 시 두번째 방법으로 하시면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첫번째는 </a:t>
            </a:r>
            <a:r>
              <a:rPr lang="en-US" altLang="ko-KR" dirty="0" smtClean="0"/>
              <a:t>pip</a:t>
            </a:r>
            <a:r>
              <a:rPr lang="en-US" altLang="ko-KR" baseline="0" dirty="0" smtClean="0"/>
              <a:t> install</a:t>
            </a:r>
            <a:r>
              <a:rPr lang="ko-KR" altLang="en-US" baseline="0" dirty="0" smtClean="0"/>
              <a:t>로 바로 설치 </a:t>
            </a:r>
            <a:r>
              <a:rPr lang="ko-KR" altLang="en-US" baseline="0" dirty="0" err="1" smtClean="0"/>
              <a:t>하면되고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두번째는 아래 사이트에 들어가서 </a:t>
            </a:r>
            <a:r>
              <a:rPr kumimoji="1" lang="en-US" altLang="ko-KR" dirty="0" err="1" smtClean="0"/>
              <a:t>matplotlib</a:t>
            </a:r>
            <a:r>
              <a:rPr lang="ko-KR" altLang="en-US" baseline="0" dirty="0" smtClean="0"/>
              <a:t>압축파일을 다운받은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압축을 풀고 </a:t>
            </a:r>
            <a:r>
              <a:rPr lang="en-US" altLang="ko-KR" baseline="0" dirty="0" smtClean="0"/>
              <a:t>site packages</a:t>
            </a:r>
            <a:r>
              <a:rPr lang="ko-KR" altLang="en-US" baseline="0" dirty="0" smtClean="0"/>
              <a:t>에 복사하면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13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98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KoNLPy</a:t>
            </a:r>
            <a:r>
              <a:rPr kumimoji="1" lang="en-US" altLang="ko-KR" dirty="0" smtClean="0"/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코엔엘파이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읽습니다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31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KoNLPy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NLTK</a:t>
            </a:r>
            <a:r>
              <a:rPr lang="ko-KR" altLang="en-US" dirty="0" smtClean="0"/>
              <a:t>보다 사용하기 더 쉽다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KoNLPy</a:t>
            </a:r>
            <a:r>
              <a:rPr lang="ko-KR" altLang="en-US" dirty="0" smtClean="0"/>
              <a:t>에서는 형태소 분석과 품사 </a:t>
            </a:r>
            <a:r>
              <a:rPr lang="ko-KR" altLang="en-US" dirty="0" err="1" smtClean="0"/>
              <a:t>태깅을</a:t>
            </a:r>
            <a:r>
              <a:rPr lang="ko-KR" altLang="en-US" dirty="0" smtClean="0"/>
              <a:t> 한 개 함수에 같이 제공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45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95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65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링크에서 파일을 다운로드 받고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다운로드 받은 위치로 </a:t>
            </a:r>
            <a:r>
              <a:rPr lang="ko-KR" altLang="en-US" dirty="0" err="1" smtClean="0"/>
              <a:t>이동후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pip install</a:t>
            </a:r>
            <a:r>
              <a:rPr lang="ko-KR" altLang="en-US" dirty="0" smtClean="0"/>
              <a:t>로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69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반드시 앞에 과정 후 </a:t>
            </a:r>
            <a:r>
              <a:rPr lang="en-US" altLang="ko-KR" dirty="0" err="1" smtClean="0"/>
              <a:t>konlpy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해야 오류</a:t>
            </a:r>
            <a:r>
              <a:rPr lang="ko-KR" altLang="en-US" baseline="0" dirty="0" smtClean="0"/>
              <a:t>가 </a:t>
            </a:r>
            <a:r>
              <a:rPr lang="ko-KR" altLang="en-US" baseline="0" dirty="0" err="1" smtClean="0"/>
              <a:t>안생김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8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파이썬의</a:t>
            </a:r>
            <a:r>
              <a:rPr lang="ko-KR" altLang="en-US" dirty="0" smtClean="0"/>
              <a:t> 가장 큰 특징을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볼 수 있는데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특징은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언어는 다른 언어들과 달리 컴파일 과정을 거치지 않는 인터프리터 언어로 자기가 만든 소스를 빠르게 테스트 해 볼 수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특징은 다른 언어들은 클래스나 함수 등에 중괄호를 사용하는데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파이썬은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인덴트라는</a:t>
            </a:r>
            <a:r>
              <a:rPr lang="ko-KR" altLang="en-US" baseline="0" dirty="0" smtClean="0"/>
              <a:t> 띄어쓰기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공백으로 구분을 나눌 수 있어서 정확한 공백을 나누지 않으면 에러가 나지 않아 실행 되지 않습니다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파이썬을</a:t>
            </a:r>
            <a:r>
              <a:rPr lang="ko-KR" altLang="en-US" baseline="0" dirty="0" smtClean="0"/>
              <a:t> 처음 접하는 분들은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공백 에러를 많이 접하게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 공백 간격 기준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스페이스바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텝키</a:t>
            </a:r>
            <a:r>
              <a:rPr lang="ko-KR" altLang="en-US" baseline="0" dirty="0" smtClean="0"/>
              <a:t> 한번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45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코엔엘파이는 다음과 같이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국회의안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말뭉치와 법률 말뭉치를 제고 하고 있고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corpus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폴더에서 확인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9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코엔엘파이에서는 다음과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클래스를 제공해주고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링크를 보시면 카이스트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snu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만드는 곳이 있으며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상업적으로 이용하려면 비용을 지불해야 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오픈 소스로 제공 되어 많이 사용 하고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15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뒤에서 나오겠지만 단어를 어떻게 세분화 하느냐에 따라 시간</a:t>
            </a:r>
            <a:r>
              <a:rPr lang="ko-KR" altLang="en-US" baseline="0" dirty="0" smtClean="0"/>
              <a:t> 차이를</a:t>
            </a:r>
            <a:r>
              <a:rPr lang="ko-KR" altLang="en-US" dirty="0" smtClean="0"/>
              <a:t>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23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실행 시간이 빠른 건 정확도가 조금 떨어지고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시간이 긴 것은 정확도가 높다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29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처리하는 단어가 많을 수록 </a:t>
            </a:r>
            <a:r>
              <a:rPr lang="en-US" altLang="ko-KR" dirty="0" err="1" smtClean="0"/>
              <a:t>kkma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꼬꼬마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실행 시간이</a:t>
            </a:r>
            <a:r>
              <a:rPr lang="ko-KR" altLang="en-US" baseline="0" dirty="0" smtClean="0"/>
              <a:t> 제일 길다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3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클래스 마다 다 조금씩 다른 결과를 보여주고 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262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주피터 노트북으로 </a:t>
            </a:r>
            <a:r>
              <a:rPr lang="ko-KR" altLang="en-US" dirty="0" err="1" smtClean="0"/>
              <a:t>따라하며</a:t>
            </a:r>
            <a:r>
              <a:rPr lang="ko-KR" altLang="en-US" dirty="0" smtClean="0"/>
              <a:t> 실습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코엔엘파이는</a:t>
            </a:r>
            <a:r>
              <a:rPr lang="ko-KR" altLang="en-US" dirty="0" smtClean="0"/>
              <a:t> 기능을 한 개 함수로 표현하여 사용하기 쉽다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문장 앞 </a:t>
            </a:r>
            <a:r>
              <a:rPr lang="en-US" altLang="ko-KR" dirty="0" smtClean="0"/>
              <a:t>u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88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en-US" altLang="ko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most_common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메서드를 사용하여 출현 횟수가 가장 높은 단어를 찾을 수 있다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6. </a:t>
            </a:r>
            <a:r>
              <a:rPr lang="en-US" altLang="ko-KR" sz="1200" dirty="0" err="1" smtClean="0"/>
              <a:t>PyTagCloud</a:t>
            </a:r>
            <a:r>
              <a:rPr lang="ko-KR" altLang="en-US" sz="1200" dirty="0" smtClean="0"/>
              <a:t>를 사용하면 한국어 워드 </a:t>
            </a:r>
            <a:r>
              <a:rPr lang="ko-KR" altLang="en-US" sz="1200" dirty="0" err="1" smtClean="0"/>
              <a:t>클라우드를</a:t>
            </a:r>
            <a:r>
              <a:rPr lang="ko-KR" altLang="en-US" sz="1200" dirty="0" smtClean="0"/>
              <a:t> 그릴 수 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1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부록에 대한 과제 환경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설명 부분 </a:t>
            </a:r>
            <a:r>
              <a:rPr lang="ko-KR" altLang="en-US" dirty="0" err="1" smtClean="0"/>
              <a:t>오견님한테</a:t>
            </a:r>
            <a:r>
              <a:rPr lang="ko-KR" altLang="en-US" dirty="0" smtClean="0"/>
              <a:t> 설명 듣기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30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3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특징은 장고나 플라스크 오픈 소스로 웹 개발을 많이 하고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플라스크는 가볍고 쉽게 만들 수 있어 작은 웹 환경이나 초보자들이 접하기 쉽습니다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장고는 구조가 복잡하고 접하기 어렵지만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 익히면 편하게 쓸 수 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큰 웹 환경에서 사용하기에 편리합니다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장고를 자바와 비교하자면 </a:t>
            </a:r>
            <a:r>
              <a:rPr lang="en-US" altLang="ko-KR" sz="800" baseline="0" dirty="0" smtClean="0"/>
              <a:t>MVC(</a:t>
            </a:r>
            <a:r>
              <a:rPr lang="en-US" altLang="ko-KR" sz="800" baseline="0" dirty="0" err="1" smtClean="0"/>
              <a:t>model,view,controler</a:t>
            </a:r>
            <a:r>
              <a:rPr lang="en-US" altLang="ko-KR" sz="800" baseline="0" dirty="0" smtClean="0"/>
              <a:t>)</a:t>
            </a:r>
            <a:r>
              <a:rPr lang="ko-KR" altLang="en-US" sz="800" baseline="0" dirty="0" smtClean="0"/>
              <a:t> </a:t>
            </a:r>
            <a:r>
              <a:rPr lang="ko-KR" altLang="en-US" baseline="0" dirty="0" smtClean="0"/>
              <a:t>모델과 비슷하다고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네번째</a:t>
            </a:r>
            <a:r>
              <a:rPr lang="ko-KR" altLang="en-US" baseline="0" dirty="0" smtClean="0"/>
              <a:t> 특징은 </a:t>
            </a:r>
            <a:r>
              <a:rPr lang="ko-KR" altLang="en-US" baseline="0" dirty="0" err="1" smtClean="0"/>
              <a:t>빅</a:t>
            </a:r>
            <a:r>
              <a:rPr lang="ko-KR" altLang="en-US" baseline="0" dirty="0" smtClean="0"/>
              <a:t> 데이터 분야에도 많이 사용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빅</a:t>
            </a:r>
            <a:r>
              <a:rPr lang="ko-KR" altLang="en-US" baseline="0" dirty="0" smtClean="0"/>
              <a:t> 데이터를 이용해 기계학습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인공 지능 개발에 이용되고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712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One-hot Encoding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방식은 단어가 많아지면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커져 공간을 많이 차지하게 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72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모든 단어를 </a:t>
            </a:r>
            <a:r>
              <a:rPr lang="en-US" altLang="ko-KR" dirty="0" smtClean="0"/>
              <a:t>N</a:t>
            </a:r>
            <a:r>
              <a:rPr lang="ko-KR" altLang="en-US" dirty="0" smtClean="0"/>
              <a:t>차원의 공간에서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로 표시할 수 있지만 단점들도 갖고 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단어간의</a:t>
            </a:r>
            <a:r>
              <a:rPr lang="ko-KR" altLang="en-US" baseline="0" dirty="0" smtClean="0"/>
              <a:t> 관계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유사성를</a:t>
            </a:r>
            <a:r>
              <a:rPr lang="ko-KR" altLang="en-US" baseline="0" dirty="0" smtClean="0"/>
              <a:t> 표현할 수 없고 공간을 너무 많이 차지한다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81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 smtClean="0"/>
              <a:t>Word Embedding </a:t>
            </a:r>
            <a:r>
              <a:rPr lang="ko-KR" altLang="en-US" b="0" dirty="0" smtClean="0"/>
              <a:t>가까운 단어들 일수 록 더 큰 값을 주어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주변 단어들 사이의 관계를 표시한다</a:t>
            </a:r>
            <a:r>
              <a:rPr lang="en-US" altLang="ko-KR" b="0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16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Word2vec</a:t>
            </a:r>
            <a:r>
              <a:rPr lang="ko-KR" altLang="en-US" dirty="0" smtClean="0"/>
              <a:t>을 설치 하기 전에 먼저 </a:t>
            </a:r>
            <a:r>
              <a:rPr lang="en-US" altLang="ko-KR" dirty="0" err="1" smtClean="0"/>
              <a:t>scipy</a:t>
            </a:r>
            <a:r>
              <a:rPr lang="ko-KR" altLang="en-US" dirty="0" smtClean="0"/>
              <a:t>를 설치 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10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en-US" altLang="ko-KR" dirty="0" smtClean="0"/>
              <a:t>word2vec</a:t>
            </a:r>
            <a:r>
              <a:rPr lang="ko-KR" altLang="en-US" dirty="0" smtClean="0"/>
              <a:t>을 설치한다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Gensim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word2vec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python</a:t>
            </a:r>
            <a:r>
              <a:rPr lang="en-US" altLang="ko-KR" baseline="0" dirty="0" smtClean="0"/>
              <a:t> library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9057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Word2vec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model</a:t>
            </a:r>
            <a:r>
              <a:rPr lang="ko-KR" altLang="en-US" dirty="0" smtClean="0"/>
              <a:t>을 트레이닝 할 때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다음과 같은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파라미터값을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수정할 수 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Model</a:t>
            </a:r>
            <a:r>
              <a:rPr lang="ko-KR" altLang="en-US" dirty="0" smtClean="0"/>
              <a:t>트레이닝 결과는 </a:t>
            </a:r>
            <a:r>
              <a:rPr lang="ko-KR" altLang="en-US" dirty="0" err="1" smtClean="0"/>
              <a:t>트레이닝할때</a:t>
            </a:r>
            <a:r>
              <a:rPr lang="ko-KR" altLang="en-US" dirty="0" smtClean="0"/>
              <a:t> 사용한 파일에 따라 변한다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Full_noun2.txt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nltk</a:t>
            </a:r>
            <a:r>
              <a:rPr lang="ko-KR" altLang="en-US" baseline="0" dirty="0" smtClean="0"/>
              <a:t>로 명사를 추출한 결과를 </a:t>
            </a:r>
            <a:r>
              <a:rPr lang="ko-KR" altLang="en-US" baseline="0" dirty="0" err="1" smtClean="0"/>
              <a:t>저장였는데</a:t>
            </a:r>
            <a:r>
              <a:rPr lang="ko-KR" altLang="en-US" baseline="0" dirty="0" smtClean="0"/>
              <a:t> 이것을 트레이닝 파일로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57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Emma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Taylor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계산한다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09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Emma</a:t>
            </a:r>
            <a:r>
              <a:rPr lang="ko-KR" altLang="en-US" dirty="0" smtClean="0"/>
              <a:t>와 와 </a:t>
            </a:r>
            <a:r>
              <a:rPr lang="ko-KR" altLang="en-US" dirty="0" err="1" smtClean="0"/>
              <a:t>유사도가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가장높은</a:t>
            </a:r>
            <a:r>
              <a:rPr lang="ko-KR" altLang="en-US" dirty="0" smtClean="0"/>
              <a:t> 단어들을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022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두개 단어</a:t>
            </a:r>
            <a:r>
              <a:rPr lang="en-US" altLang="ko-KR" dirty="0" smtClean="0"/>
              <a:t>Emma,</a:t>
            </a:r>
            <a:r>
              <a:rPr lang="en-US" altLang="ko-KR" baseline="0" dirty="0" smtClean="0"/>
              <a:t> Taylor</a:t>
            </a:r>
            <a:r>
              <a:rPr lang="ko-KR" altLang="en-US" baseline="0" dirty="0" smtClean="0"/>
              <a:t>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유사도가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가장높은</a:t>
            </a:r>
            <a:r>
              <a:rPr lang="ko-KR" altLang="en-US" dirty="0" smtClean="0"/>
              <a:t> 단어들을 출력한다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326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여기서 명사를 추출하여 저장한 </a:t>
            </a:r>
            <a:r>
              <a:rPr lang="en-US" altLang="ko-KR" dirty="0" smtClean="0"/>
              <a:t>txt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하고 트레이닝한다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3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표는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사용 현황으로 최근 들어 많이 사용하고</a:t>
            </a:r>
            <a:r>
              <a:rPr lang="ko-KR" altLang="en-US" baseline="0" dirty="0" smtClean="0"/>
              <a:t> 있음을</a:t>
            </a:r>
            <a:r>
              <a:rPr lang="ko-KR" altLang="en-US" dirty="0" smtClean="0"/>
              <a:t>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528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545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Cnn</a:t>
            </a:r>
            <a:r>
              <a:rPr lang="ko-KR" altLang="en-US" dirty="0" smtClean="0"/>
              <a:t>은 처음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은 이미지이고 다음 </a:t>
            </a:r>
            <a:r>
              <a:rPr lang="en-US" altLang="ko-KR" sz="1200" dirty="0" smtClean="0"/>
              <a:t>convolution layer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pooling layer</a:t>
            </a:r>
            <a:r>
              <a:rPr lang="ko-KR" altLang="en-US" sz="1200" dirty="0" smtClean="0"/>
              <a:t>있고 </a:t>
            </a:r>
            <a:endParaRPr lang="en-US" altLang="ko-KR" sz="1200" dirty="0" smtClean="0"/>
          </a:p>
          <a:p>
            <a:r>
              <a:rPr lang="ko-KR" altLang="en-US" sz="1200" dirty="0" smtClean="0"/>
              <a:t>그 다음에 </a:t>
            </a:r>
            <a:r>
              <a:rPr lang="en-US" altLang="ko-KR" dirty="0" smtClean="0"/>
              <a:t>Fully-Connected</a:t>
            </a:r>
            <a:r>
              <a:rPr lang="en-US" altLang="ko-KR" baseline="0" dirty="0" smtClean="0"/>
              <a:t> layer(MLP)</a:t>
            </a:r>
            <a:r>
              <a:rPr lang="ko-KR" altLang="en-US" baseline="0" dirty="0" smtClean="0"/>
              <a:t>가 있고 마지막에 </a:t>
            </a:r>
            <a:r>
              <a:rPr lang="en-US" altLang="ko-KR" baseline="0" dirty="0" err="1" smtClean="0"/>
              <a:t>softmax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층으로 분류한다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312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 size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계산하는 공식도 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뒤에 슬라이드에서도 나오지만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size,  F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필터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size, s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stride 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이동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size, p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paddin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수이다</a:t>
            </a:r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885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Pooling layer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사이즈를 줄이는 용도로 사용한다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56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 개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당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 이미지를 수집하여도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개로 충분히 분류할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Convolutional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2~3</a:t>
            </a:r>
            <a:r>
              <a:rPr lang="ko-KR" altLang="en-US" baseline="0" dirty="0" smtClean="0"/>
              <a:t>개면 충분하다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주의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이름을 바꿀</a:t>
            </a:r>
            <a:r>
              <a:rPr lang="ko-KR" altLang="en-US" baseline="0" dirty="0" smtClean="0"/>
              <a:t> 때 첫번째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는 </a:t>
            </a:r>
            <a:r>
              <a:rPr lang="en-US" altLang="ko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0_*.jpg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해야 한다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Resize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트레이닝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aseline="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테스트 이미지 모두 하여야 한다</a:t>
            </a:r>
            <a:r>
              <a:rPr lang="en-US" altLang="ko-KR" sz="1200" baseline="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911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Keras</a:t>
            </a:r>
            <a:r>
              <a:rPr lang="ko-KR" altLang="en-US" dirty="0" smtClean="0"/>
              <a:t>는 트레이닝 이미지 </a:t>
            </a:r>
            <a:r>
              <a:rPr lang="en-US" altLang="ko-KR" dirty="0" smtClean="0"/>
              <a:t>CIFAR-10 </a:t>
            </a:r>
            <a:r>
              <a:rPr lang="ko-KR" altLang="en-US" dirty="0" smtClean="0"/>
              <a:t>를 다운로드 하는 용도로만 사용하고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Cnn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사용한다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83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CIFAR-10</a:t>
            </a:r>
            <a:r>
              <a:rPr lang="ko-KR" altLang="en-US" dirty="0" smtClean="0"/>
              <a:t>는 아까 설치한 </a:t>
            </a:r>
            <a:r>
              <a:rPr lang="en-US" altLang="ko-KR" dirty="0" err="1" smtClean="0"/>
              <a:t>keras</a:t>
            </a:r>
            <a:r>
              <a:rPr lang="ko-KR" altLang="en-US" dirty="0" smtClean="0"/>
              <a:t>를 통해 쉽게 </a:t>
            </a:r>
            <a:r>
              <a:rPr lang="ko-KR" altLang="en-US" dirty="0" err="1" smtClean="0"/>
              <a:t>다운할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960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로 분류하기에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pool </a:t>
            </a:r>
            <a:r>
              <a:rPr lang="ko-KR" altLang="en-US" baseline="0" dirty="0" smtClean="0"/>
              <a:t>층이면 충분하다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63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776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83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설치에 들어 가겠습니다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 링크로 들어 가셔서 다운로드 하시기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920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완전 연결 계층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Fully-Connected Layer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추가하기 전에 먼저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1-D vector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변환한다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34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831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클라스당</a:t>
            </a:r>
            <a:r>
              <a:rPr lang="ko-KR" altLang="en-US" dirty="0" smtClean="0"/>
              <a:t> 트레이닝 이미지를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이미지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사용하였다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Convolutional</a:t>
            </a:r>
            <a:r>
              <a:rPr lang="en-US" altLang="ko-KR" baseline="0" dirty="0" smtClean="0"/>
              <a:t> layer 4</a:t>
            </a:r>
            <a:r>
              <a:rPr lang="ko-KR" altLang="en-US" baseline="0" dirty="0" smtClean="0"/>
              <a:t>층 </a:t>
            </a:r>
            <a:r>
              <a:rPr lang="en-US" altLang="ko-KR" baseline="0" dirty="0" smtClean="0"/>
              <a:t>pooling layer2</a:t>
            </a:r>
            <a:r>
              <a:rPr lang="ko-KR" altLang="en-US" baseline="0" dirty="0" smtClean="0"/>
              <a:t>층으로 구성하면 된다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Pooling layer</a:t>
            </a:r>
            <a:r>
              <a:rPr lang="ko-KR" altLang="en-US" baseline="0" dirty="0" smtClean="0"/>
              <a:t>를 사이즈를 줄이기 때문에 </a:t>
            </a:r>
            <a:r>
              <a:rPr lang="ko-KR" altLang="en-US" baseline="0" dirty="0" err="1" smtClean="0"/>
              <a:t>두번만</a:t>
            </a:r>
            <a:r>
              <a:rPr lang="ko-KR" altLang="en-US" baseline="0" dirty="0" smtClean="0"/>
              <a:t> 사용하여도 된다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dirty="0" smtClean="0"/>
              <a:t>Convolutional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pooling layer</a:t>
            </a:r>
            <a:r>
              <a:rPr lang="ko-KR" altLang="en-US" baseline="0" dirty="0" smtClean="0"/>
              <a:t>를 추가 할 때 마다 사이즈가 줄기 때 문에 </a:t>
            </a:r>
            <a:r>
              <a:rPr lang="en-US" altLang="ko-KR" baseline="0" dirty="0" smtClean="0"/>
              <a:t>Padding</a:t>
            </a:r>
            <a:r>
              <a:rPr lang="ko-KR" altLang="en-US" baseline="0" dirty="0" smtClean="0"/>
              <a:t>을 추가하였다</a:t>
            </a:r>
            <a:r>
              <a:rPr lang="en-US" altLang="ko-KR" baseline="0" dirty="0" smtClean="0"/>
              <a:t>. Padding</a:t>
            </a:r>
            <a:r>
              <a:rPr lang="ko-KR" altLang="en-US" baseline="0" dirty="0" smtClean="0"/>
              <a:t>은 이미지 각 테두리에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을 추가한다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트레이닝은 </a:t>
            </a:r>
            <a:r>
              <a:rPr lang="en-US" altLang="ko-KR" baseline="0" dirty="0" smtClean="0"/>
              <a:t>7000</a:t>
            </a:r>
            <a:r>
              <a:rPr lang="ko-KR" altLang="en-US" baseline="0" dirty="0" err="1" smtClean="0"/>
              <a:t>번정도</a:t>
            </a:r>
            <a:r>
              <a:rPr lang="ko-KR" altLang="en-US" baseline="0" dirty="0" smtClean="0"/>
              <a:t> 하고 </a:t>
            </a:r>
            <a:r>
              <a:rPr lang="en-US" altLang="ko-KR" baseline="0" dirty="0" smtClean="0"/>
              <a:t>learning rate 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0.001</a:t>
            </a:r>
            <a:r>
              <a:rPr lang="ko-KR" altLang="en-US" baseline="0" dirty="0" smtClean="0"/>
              <a:t>로 설정하였다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135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정확도는</a:t>
            </a:r>
            <a:r>
              <a:rPr lang="ko-KR" altLang="en-US" baseline="0" dirty="0" smtClean="0"/>
              <a:t> 높은 편이 아니다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Convolutional layer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파라미터등을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조절하면더</a:t>
            </a:r>
            <a:r>
              <a:rPr lang="ko-KR" altLang="en-US" baseline="0" dirty="0" smtClean="0"/>
              <a:t> 더 트레이닝 해야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30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트레이닝 이미지는 각각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장씩 사용하였다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Convolutional</a:t>
            </a:r>
            <a:r>
              <a:rPr lang="en-US" altLang="ko-KR" baseline="0" dirty="0" smtClean="0"/>
              <a:t> layer 3</a:t>
            </a:r>
            <a:r>
              <a:rPr lang="ko-KR" altLang="en-US" baseline="0" dirty="0" smtClean="0"/>
              <a:t>층 </a:t>
            </a:r>
            <a:r>
              <a:rPr lang="en-US" altLang="ko-KR" baseline="0" dirty="0" smtClean="0"/>
              <a:t>pooling layer3</a:t>
            </a:r>
            <a:r>
              <a:rPr lang="ko-KR" altLang="en-US" baseline="0" dirty="0" smtClean="0"/>
              <a:t>층으로 구성하면 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트레이닝은 </a:t>
            </a:r>
            <a:r>
              <a:rPr lang="en-US" altLang="ko-KR" baseline="0" dirty="0" smtClean="0"/>
              <a:t>3000</a:t>
            </a:r>
            <a:r>
              <a:rPr lang="ko-KR" altLang="en-US" baseline="0" dirty="0" err="1" smtClean="0"/>
              <a:t>번정도만</a:t>
            </a:r>
            <a:r>
              <a:rPr lang="ko-KR" altLang="en-US" baseline="0" dirty="0" smtClean="0"/>
              <a:t> 하여도 결과는 정확하게 나온다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199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짜장면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짬뽕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탕수육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장씩 테스트하고 결과도 다 정확하다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0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실습 환경이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3.5.4 2017-08-08</a:t>
            </a:r>
            <a:r>
              <a:rPr lang="ko-KR" altLang="en-US" dirty="0" smtClean="0"/>
              <a:t>로 하였기 때문에 설치 법을 보시고 따라 하시기 바랍니다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안되시는</a:t>
            </a:r>
            <a:r>
              <a:rPr lang="ko-KR" altLang="en-US" dirty="0" smtClean="0"/>
              <a:t> 분들은 옆에 </a:t>
            </a:r>
            <a:r>
              <a:rPr lang="ko-KR" altLang="en-US" dirty="0" err="1" smtClean="0"/>
              <a:t>조교분들에게</a:t>
            </a:r>
            <a:r>
              <a:rPr lang="en-US" altLang="ko-KR" dirty="0" smtClean="0"/>
              <a:t>………..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4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Add</a:t>
            </a:r>
            <a:r>
              <a:rPr lang="en-US" altLang="ko-KR" baseline="0" dirty="0" smtClean="0"/>
              <a:t> Python 3.5 to PATH</a:t>
            </a:r>
            <a:r>
              <a:rPr lang="ko-KR" altLang="en-US" baseline="0" dirty="0" smtClean="0"/>
              <a:t>를 누르시고 나머지는 디폴트로 설치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500B4-E9A2-4405-9778-0BA92E1BE1E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0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9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09DFA944-A84B-3141-9B9E-DD92AC128DC1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25587" y="1856350"/>
            <a:ext cx="8187823" cy="402857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2</a:t>
            </a:r>
          </a:p>
          <a:p>
            <a:pPr lvl="0"/>
            <a:endParaRPr lang="ko-KR" alt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011D7F0E-F567-DE4C-9873-B9AE1536703D}"/>
              </a:ext>
            </a:extLst>
          </p:cNvPr>
          <p:cNvCxnSpPr>
            <a:cxnSpLocks/>
          </p:cNvCxnSpPr>
          <p:nvPr userDrawn="1"/>
        </p:nvCxnSpPr>
        <p:spPr>
          <a:xfrm>
            <a:off x="494811" y="1504904"/>
            <a:ext cx="815437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EBE7E0D0-29A4-4443-B21A-04EC4329F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643" y="903623"/>
            <a:ext cx="8229600" cy="661403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noProof="0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115703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E8F4042-A969-9B40-8568-CE2242D14FF5}"/>
              </a:ext>
            </a:extLst>
          </p:cNvPr>
          <p:cNvSpPr/>
          <p:nvPr userDrawn="1"/>
        </p:nvSpPr>
        <p:spPr>
          <a:xfrm>
            <a:off x="0" y="626076"/>
            <a:ext cx="9144000" cy="6231924"/>
          </a:xfrm>
          <a:prstGeom prst="rect">
            <a:avLst/>
          </a:prstGeom>
          <a:solidFill>
            <a:srgbClr val="5E5E5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E5E5E"/>
              </a:solidFill>
              <a:ea typeface="나눔고딕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493A6578-A684-2645-8038-D3BD2A603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643" y="903623"/>
            <a:ext cx="8229600" cy="661403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과제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011D7F0E-F567-DE4C-9873-B9AE1536703D}"/>
              </a:ext>
            </a:extLst>
          </p:cNvPr>
          <p:cNvCxnSpPr>
            <a:cxnSpLocks/>
          </p:cNvCxnSpPr>
          <p:nvPr userDrawn="1"/>
        </p:nvCxnSpPr>
        <p:spPr>
          <a:xfrm>
            <a:off x="494811" y="1504904"/>
            <a:ext cx="81543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782B45BA-5CC8-194E-BECD-85181D6845B7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25587" y="1856350"/>
            <a:ext cx="8187823" cy="4028570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40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내용</a:t>
            </a:r>
            <a:r>
              <a:rPr lang="en-US" altLang="ko-KR" dirty="0"/>
              <a:t>2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66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2D8D19C8-5D87-B447-A166-EB6AB299B05B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25587" y="1856350"/>
            <a:ext cx="8187823" cy="402857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</a:lstStyle>
          <a:p>
            <a:pPr lvl="0"/>
            <a:r>
              <a:rPr lang="ko-KR" altLang="en-US" dirty="0"/>
              <a:t>내용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 err="1"/>
              <a:t>Dsdfsdf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8A73E00-1F33-2C45-BC6D-3885F13E82EF}"/>
              </a:ext>
            </a:extLst>
          </p:cNvPr>
          <p:cNvCxnSpPr>
            <a:cxnSpLocks/>
          </p:cNvCxnSpPr>
          <p:nvPr userDrawn="1"/>
        </p:nvCxnSpPr>
        <p:spPr>
          <a:xfrm>
            <a:off x="494811" y="1504904"/>
            <a:ext cx="815437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05710594-33DA-CC41-948E-10D88A208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643" y="903623"/>
            <a:ext cx="8229600" cy="661403"/>
          </a:xfrm>
          <a:prstGeom prst="rect">
            <a:avLst/>
          </a:prstGeom>
        </p:spPr>
        <p:txBody>
          <a:bodyPr/>
          <a:lstStyle>
            <a:lvl1pPr algn="l"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noProof="0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50113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42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8" y="6375272"/>
            <a:ext cx="629737" cy="25189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643948" y="269360"/>
            <a:ext cx="31739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731F54F2-ED28-43C9-BE23-3ED9A1BEC0F8}" type="slidenum">
              <a:rPr lang="ko-KR" altLang="en-US" sz="1000" b="1" smtClean="0">
                <a:solidFill>
                  <a:srgbClr val="313131"/>
                </a:solidFill>
                <a:latin typeface="나눔고딕" pitchFamily="50" charset="-127"/>
                <a:ea typeface="나눔고딕" pitchFamily="50" charset="-127"/>
              </a:rPr>
              <a:pPr algn="ctr"/>
              <a:t>‹#›</a:t>
            </a:fld>
            <a:endParaRPr lang="ko-KR" altLang="en-US" sz="1000" b="1" dirty="0">
              <a:solidFill>
                <a:srgbClr val="31313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2" descr="C:\Users\JONEE\Desktop\master.png">
            <a:extLst>
              <a:ext uri="{FF2B5EF4-FFF2-40B4-BE49-F238E27FC236}">
                <a16:creationId xmlns="" xmlns:a16="http://schemas.microsoft.com/office/drawing/2014/main" id="{87524620-7498-E54D-B280-348144DAC96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51"/>
          <a:stretch/>
        </p:blipFill>
        <p:spPr bwMode="auto">
          <a:xfrm>
            <a:off x="0" y="0"/>
            <a:ext cx="9144000" cy="1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A6AA7F4-D038-1B4F-9313-0BF374F680FC}"/>
              </a:ext>
            </a:extLst>
          </p:cNvPr>
          <p:cNvCxnSpPr>
            <a:cxnSpLocks/>
          </p:cNvCxnSpPr>
          <p:nvPr userDrawn="1"/>
        </p:nvCxnSpPr>
        <p:spPr>
          <a:xfrm>
            <a:off x="0" y="620687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71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11" r:id="rId2"/>
    <p:sldLayoutId id="2147483712" r:id="rId3"/>
    <p:sldLayoutId id="2147483714" r:id="rId4"/>
    <p:sldLayoutId id="2147483715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github.com/Lima-Co/erica_bot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github.com/Lima-Co/CNN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matplotlib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jpyp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emanticweb.kaist.ac.kr/home/index.php/HanNanum" TargetMode="External"/><Relationship Id="rId7" Type="http://schemas.openxmlformats.org/officeDocument/2006/relationships/hyperlink" Target="https://github.com/twitter/twitter-korean-tex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bucket.org/eunjeon/mecab-ko" TargetMode="External"/><Relationship Id="rId5" Type="http://schemas.openxmlformats.org/officeDocument/2006/relationships/hyperlink" Target="https://github.com/shin285/KOMORAN" TargetMode="External"/><Relationship Id="rId4" Type="http://schemas.openxmlformats.org/officeDocument/2006/relationships/hyperlink" Target="http://kkma.snu.ac.k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scipy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d.uci.edu/~gohlke/pythonlibs/#gensi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radimrehurek.com/gensim/models/word2vec.html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0C3C064-1FC3-9546-B7C9-227AD7240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F9007C0-9673-264A-9364-FF94027E03FC}"/>
              </a:ext>
            </a:extLst>
          </p:cNvPr>
          <p:cNvSpPr/>
          <p:nvPr/>
        </p:nvSpPr>
        <p:spPr>
          <a:xfrm>
            <a:off x="512666" y="482728"/>
            <a:ext cx="4299845" cy="3416172"/>
          </a:xfrm>
          <a:prstGeom prst="rect">
            <a:avLst/>
          </a:prstGeom>
          <a:solidFill>
            <a:srgbClr val="46A5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512224-7364-1949-BF0C-5836D2A5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36" y="854168"/>
            <a:ext cx="3908320" cy="30064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altLang="ko" sz="3600" dirty="0">
                <a:solidFill>
                  <a:schemeClr val="bg1"/>
                </a:solidFill>
              </a:rPr>
              <a:t>AI</a:t>
            </a:r>
            <a:r>
              <a:rPr lang="ko" altLang="en-US" sz="3600" dirty="0">
                <a:solidFill>
                  <a:schemeClr val="bg1"/>
                </a:solidFill>
              </a:rPr>
              <a:t>기술을 이용한</a:t>
            </a:r>
            <a:r>
              <a:rPr lang="en-US" altLang="ko" sz="3600" dirty="0">
                <a:solidFill>
                  <a:schemeClr val="bg1"/>
                </a:solidFill>
              </a:rPr>
              <a:t/>
            </a:r>
            <a:br>
              <a:rPr lang="en-US" altLang="ko" sz="3600" dirty="0">
                <a:solidFill>
                  <a:schemeClr val="bg1"/>
                </a:solidFill>
              </a:rPr>
            </a:br>
            <a:r>
              <a:rPr lang="ko" altLang="en-US" sz="3600" dirty="0">
                <a:solidFill>
                  <a:schemeClr val="bg1"/>
                </a:solidFill>
              </a:rPr>
              <a:t>이미지학습과</a:t>
            </a:r>
            <a:r>
              <a:rPr lang="en-US" altLang="ko" sz="3600" dirty="0">
                <a:solidFill>
                  <a:schemeClr val="bg1"/>
                </a:solidFill>
              </a:rPr>
              <a:t/>
            </a:r>
            <a:br>
              <a:rPr lang="en-US" altLang="ko" sz="3600" dirty="0">
                <a:solidFill>
                  <a:schemeClr val="bg1"/>
                </a:solidFill>
              </a:rPr>
            </a:br>
            <a:r>
              <a:rPr lang="ko" altLang="en-US" sz="3600" dirty="0">
                <a:solidFill>
                  <a:schemeClr val="bg1"/>
                </a:solidFill>
              </a:rPr>
              <a:t>자연어처리를 통한</a:t>
            </a:r>
            <a:r>
              <a:rPr lang="en-US" altLang="ko" sz="3600" dirty="0">
                <a:solidFill>
                  <a:schemeClr val="bg1"/>
                </a:solidFill>
              </a:rPr>
              <a:t/>
            </a:r>
            <a:br>
              <a:rPr lang="en-US" altLang="ko" sz="3600" dirty="0">
                <a:solidFill>
                  <a:schemeClr val="bg1"/>
                </a:solidFill>
              </a:rPr>
            </a:br>
            <a:r>
              <a:rPr lang="ko" altLang="en-US" sz="3600" dirty="0">
                <a:solidFill>
                  <a:schemeClr val="bg1"/>
                </a:solidFill>
              </a:rPr>
              <a:t>챗봇개발과정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3">
            <a:extLst>
              <a:ext uri="{FF2B5EF4-FFF2-40B4-BE49-F238E27FC236}">
                <a16:creationId xmlns="" xmlns:a16="http://schemas.microsoft.com/office/drawing/2014/main" id="{AC3861E2-0992-0F49-8F75-329F71439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8" y="6118872"/>
            <a:ext cx="889738" cy="35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phm\Desktop\프로그래밍언어순위.PNG">
            <a:extLst>
              <a:ext uri="{FF2B5EF4-FFF2-40B4-BE49-F238E27FC236}">
                <a16:creationId xmlns="" xmlns:a16="http://schemas.microsoft.com/office/drawing/2014/main" id="{E4B39664-94A7-B342-83FB-CB4A139F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9" y="2975457"/>
            <a:ext cx="4290771" cy="25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704789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사용 현황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18049" y="3680249"/>
            <a:ext cx="4356794" cy="169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CAAA54F-0BD5-E045-BBA6-09F139950EA5}"/>
              </a:ext>
            </a:extLst>
          </p:cNvPr>
          <p:cNvSpPr/>
          <p:nvPr/>
        </p:nvSpPr>
        <p:spPr>
          <a:xfrm>
            <a:off x="819149" y="2561139"/>
            <a:ext cx="4354131" cy="379692"/>
          </a:xfrm>
          <a:prstGeom prst="rect">
            <a:avLst/>
          </a:prstGeom>
          <a:solidFill>
            <a:schemeClr val="tx1"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108000" bIns="108000" rtlCol="0" anchor="ctr">
            <a:spAutoFit/>
          </a:bodyPr>
          <a:lstStyle/>
          <a:p>
            <a:pPr algn="ctr"/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TIOBE programming language index(2018.4)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BBA2E7AC-7067-424D-AEF1-CA11485B922F}"/>
              </a:ext>
            </a:extLst>
          </p:cNvPr>
          <p:cNvSpPr/>
          <p:nvPr/>
        </p:nvSpPr>
        <p:spPr>
          <a:xfrm>
            <a:off x="5376282" y="2564987"/>
            <a:ext cx="3314236" cy="371998"/>
          </a:xfrm>
          <a:prstGeom prst="rect">
            <a:avLst/>
          </a:prstGeom>
          <a:solidFill>
            <a:schemeClr val="tx1"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108000" bIns="108000" rtlCol="0" anchor="ctr">
            <a:spAutoFit/>
          </a:bodyPr>
          <a:lstStyle/>
          <a:p>
            <a:pPr algn="ctr"/>
            <a:r>
              <a:rPr lang="en-US" altLang="ko-KR" sz="1000" b="1" dirty="0" err="1">
                <a:latin typeface="나눔고딕" pitchFamily="50" charset="-127"/>
                <a:ea typeface="나눔고딕" pitchFamily="50" charset="-127"/>
              </a:rPr>
              <a:t>RedMonk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 Programming Language Rankings(2018.1)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Picture 3" descr="C:\Users\phm\Desktop\프로그래밍언어순위2.PNG">
            <a:extLst>
              <a:ext uri="{FF2B5EF4-FFF2-40B4-BE49-F238E27FC236}">
                <a16:creationId xmlns="" xmlns:a16="http://schemas.microsoft.com/office/drawing/2014/main" id="{AF72B50B-B4E7-DC4A-AEBB-D19765EF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19" y="3016120"/>
            <a:ext cx="3330571" cy="159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375189" y="3480731"/>
            <a:ext cx="3315327" cy="15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3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2000" dirty="0"/>
              <a:t>CNN </a:t>
            </a:r>
            <a:r>
              <a:rPr lang="ko-KR" altLang="en-US" sz="2000" dirty="0"/>
              <a:t>모델은 기본적으로 </a:t>
            </a:r>
            <a:r>
              <a:rPr lang="ko-KR" altLang="en-US" sz="2000" dirty="0" err="1"/>
              <a:t>컨볼루션</a:t>
            </a:r>
            <a:r>
              <a:rPr lang="ko-KR" altLang="en-US" sz="2000" dirty="0"/>
              <a:t> 계층</a:t>
            </a:r>
            <a:r>
              <a:rPr lang="en-US" altLang="ko-KR" sz="2000" dirty="0"/>
              <a:t>(convolution layer), </a:t>
            </a:r>
            <a:r>
              <a:rPr lang="ko-KR" altLang="en-US" sz="2000" dirty="0" err="1"/>
              <a:t>풀링</a:t>
            </a:r>
            <a:r>
              <a:rPr lang="en-US" altLang="ko-KR" sz="2000" dirty="0"/>
              <a:t>(pooling layer) </a:t>
            </a:r>
            <a:r>
              <a:rPr lang="ko-KR" altLang="en-US" sz="2000" dirty="0"/>
              <a:t>계층으로 구성 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이 계층들을 얼마나 많이</a:t>
            </a:r>
            <a:r>
              <a:rPr lang="en-US" altLang="ko-KR" sz="2000" dirty="0"/>
              <a:t>, </a:t>
            </a:r>
            <a:r>
              <a:rPr lang="ko-KR" altLang="en-US" sz="2000" dirty="0"/>
              <a:t>또 어떠한 방식으로 쌓느냐 에 따라 성능 차이는 물론 풀 수 있는 문제가 달라질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ko-KR" altLang="en-US" dirty="0"/>
              <a:t> 구조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12412" r="1340" b="5234"/>
          <a:stretch/>
        </p:blipFill>
        <p:spPr>
          <a:xfrm>
            <a:off x="442483" y="3849896"/>
            <a:ext cx="8312685" cy="21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527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7994605" cy="4028570"/>
          </a:xfrm>
        </p:spPr>
        <p:txBody>
          <a:bodyPr/>
          <a:lstStyle/>
          <a:p>
            <a:r>
              <a:rPr lang="ko-KR" altLang="en-US" sz="2000" dirty="0"/>
              <a:t>입력된 이미지에서 특징을 추출하기 위해 필터</a:t>
            </a:r>
            <a:r>
              <a:rPr lang="en-US" altLang="ko-KR" sz="2000" dirty="0"/>
              <a:t>(</a:t>
            </a:r>
            <a:r>
              <a:rPr lang="ko-KR" altLang="en-US" sz="2000" dirty="0"/>
              <a:t>마스크</a:t>
            </a:r>
            <a:r>
              <a:rPr lang="en-US" altLang="ko-KR" sz="2000" dirty="0"/>
              <a:t>, </a:t>
            </a:r>
            <a:r>
              <a:rPr lang="ko-KR" altLang="en-US" sz="2000" dirty="0"/>
              <a:t>윈도</a:t>
            </a:r>
            <a:r>
              <a:rPr lang="en-US" altLang="ko-KR" sz="2000" dirty="0"/>
              <a:t>, </a:t>
            </a:r>
            <a:r>
              <a:rPr lang="ko-KR" altLang="en-US" sz="2000" dirty="0"/>
              <a:t>커널</a:t>
            </a:r>
            <a:r>
              <a:rPr lang="en-US" altLang="ko-KR" sz="2000" dirty="0"/>
              <a:t>)</a:t>
            </a:r>
            <a:r>
              <a:rPr lang="ko-KR" altLang="en-US" sz="2000" dirty="0"/>
              <a:t>를 도입하는 기법이다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① 입력된 이미지에 ② </a:t>
            </a:r>
            <a:r>
              <a:rPr lang="en-US" altLang="ko-KR" sz="2000" dirty="0"/>
              <a:t>2x2 </a:t>
            </a:r>
            <a:r>
              <a:rPr lang="ko-KR" altLang="en-US" sz="2000" dirty="0"/>
              <a:t>필터를 맨 왼쪽 위칸 부터 적용한다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spc="-150" dirty="0"/>
              <a:t>③ </a:t>
            </a:r>
            <a:r>
              <a:rPr lang="ko-KR" altLang="en-US" sz="2000" spc="-150" dirty="0"/>
              <a:t>이미지 부분의 값에 가중치 값을 곱해 합하면 </a:t>
            </a:r>
            <a:r>
              <a:rPr lang="en-US" altLang="ko-KR" sz="2000" spc="-150" dirty="0"/>
              <a:t>0</a:t>
            </a:r>
            <a:r>
              <a:rPr lang="ko-KR" altLang="en-US" sz="2000" spc="-150" dirty="0" smtClean="0"/>
              <a:t>가 </a:t>
            </a:r>
            <a:r>
              <a:rPr lang="ko-KR" altLang="en-US" sz="2000" spc="-150" dirty="0"/>
              <a:t>된다</a:t>
            </a:r>
            <a:r>
              <a:rPr lang="en-US" altLang="ko-KR" sz="2000" spc="-15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layer(1/4)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Picture 2" descr="C:\Users\phm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2" y="3866739"/>
            <a:ext cx="17653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phm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34" y="4330315"/>
            <a:ext cx="889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phm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77" y="3883251"/>
            <a:ext cx="17653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9427" y="5735452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  <a:cs typeface="Arial Unicode MS"/>
              </a:rPr>
              <a:t>①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입력된 이미지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38812" y="5735452"/>
            <a:ext cx="1988045" cy="679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Arial Unicode MS"/>
              </a:rPr>
              <a:t>②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2x2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필터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1600" b="1" dirty="0">
                <a:latin typeface="나눔고딕" pitchFamily="50" charset="-127"/>
                <a:ea typeface="나눔고딕" pitchFamily="50" charset="-127"/>
              </a:rPr>
              <a:t>샘플 가중치 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(x1, x0)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8057" y="573545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latin typeface="나눔고딕" pitchFamily="50" charset="-127"/>
                <a:ea typeface="나눔고딕" pitchFamily="50" charset="-127"/>
                <a:cs typeface="Arial Unicode MS"/>
              </a:rPr>
              <a:t>③ </a:t>
            </a:r>
            <a:r>
              <a:rPr lang="en-US" altLang="ko-KR" b="1" spc="-150" dirty="0">
                <a:latin typeface="나눔고딕" pitchFamily="50" charset="-127"/>
                <a:ea typeface="나눔고딕" pitchFamily="50" charset="-127"/>
              </a:rPr>
              <a:t>(0x1)+(1x0)+(1x0)+(0x1</a:t>
            </a:r>
            <a:r>
              <a:rPr lang="en-US" altLang="ko-KR" b="1" spc="-150" dirty="0" smtClean="0">
                <a:latin typeface="나눔고딕" pitchFamily="50" charset="-127"/>
                <a:ea typeface="나눔고딕" pitchFamily="50" charset="-127"/>
              </a:rPr>
              <a:t>)=0</a:t>
            </a:r>
            <a:endParaRPr lang="ko-KR" altLang="en-US" b="1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598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/>
              <a:t>2x2 </a:t>
            </a:r>
            <a:r>
              <a:rPr lang="ko-KR" altLang="en-US" dirty="0"/>
              <a:t>필터를 한 칸씩 옮겨 적용 하면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② </a:t>
            </a:r>
            <a:r>
              <a:rPr lang="ko-KR" altLang="en-US" dirty="0" err="1"/>
              <a:t>컨볼루션</a:t>
            </a:r>
            <a:r>
              <a:rPr lang="en-US" altLang="ko-KR" dirty="0"/>
              <a:t>(</a:t>
            </a:r>
            <a:r>
              <a:rPr lang="ko-KR" altLang="en-US" dirty="0" err="1"/>
              <a:t>합성곱</a:t>
            </a:r>
            <a:r>
              <a:rPr lang="en-US" altLang="ko-KR" dirty="0"/>
              <a:t>)</a:t>
            </a:r>
            <a:r>
              <a:rPr lang="ko-KR" altLang="en-US" dirty="0"/>
              <a:t>이 나온다</a:t>
            </a:r>
            <a:r>
              <a:rPr lang="en-US" altLang="ko-KR" dirty="0" smtClean="0"/>
              <a:t>.</a:t>
            </a:r>
          </a:p>
          <a:p>
            <a:r>
              <a:rPr lang="en-US" altLang="ko-KR" spc="-150" dirty="0"/>
              <a:t>output size = ((W-F+2P)/S) + </a:t>
            </a:r>
            <a:r>
              <a:rPr lang="en-US" altLang="ko-KR" spc="-150" dirty="0" smtClean="0"/>
              <a:t>1=(4-2)/1+1=3</a:t>
            </a:r>
            <a:endParaRPr lang="en-US" altLang="ko-KR" spc="-15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layer(2/4)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4" name="Picture 2" descr="C:\Users\phm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32" y="3211115"/>
            <a:ext cx="3428786" cy="34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phm\Desktop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99" y="3729640"/>
            <a:ext cx="992336" cy="9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phm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50" y="3936594"/>
            <a:ext cx="646004" cy="64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73316" y="4744678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Arial Unicode MS"/>
              </a:rPr>
              <a:t>① 2x2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  <a:cs typeface="Arial Unicode MS"/>
              </a:rPr>
              <a:t>필터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36672" y="4908822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Arial Unicode MS"/>
              </a:rPr>
              <a:t>②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  <a:cs typeface="Arial Unicode MS"/>
              </a:rPr>
              <a:t>컨볼루션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Arial Unicode MS"/>
              </a:rPr>
              <a:t>(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  <a:cs typeface="Arial Unicode MS"/>
              </a:rPr>
              <a:t>합성곱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Arial Unicode MS"/>
              </a:rPr>
              <a:t>)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0159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pc="-150" dirty="0"/>
              <a:t>필터를 여러 개 만들 경우 여러 개의 </a:t>
            </a:r>
            <a:r>
              <a:rPr lang="ko-KR" altLang="en-US" spc="-150" dirty="0" err="1"/>
              <a:t>컨볼루션이</a:t>
            </a:r>
            <a:r>
              <a:rPr lang="ko-KR" altLang="en-US" spc="-150" dirty="0"/>
              <a:t> 만들어 진다</a:t>
            </a:r>
            <a:r>
              <a:rPr lang="en-US" altLang="ko-KR" spc="-15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layer(3/4)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0" name="Picture 2" descr="C:\Users\phm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520" y="2527080"/>
            <a:ext cx="3973941" cy="38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294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pc="-150" dirty="0"/>
              <a:t>CNN </a:t>
            </a:r>
            <a:r>
              <a:rPr lang="ko-KR" altLang="en-US" spc="-150" dirty="0"/>
              <a:t>에서는 </a:t>
            </a:r>
            <a:r>
              <a:rPr lang="en-US" altLang="ko-KR" spc="-150" dirty="0"/>
              <a:t>input image</a:t>
            </a:r>
            <a:r>
              <a:rPr lang="ko-KR" altLang="en-US" spc="-150" dirty="0"/>
              <a:t>가 </a:t>
            </a:r>
            <a:r>
              <a:rPr lang="en-US" altLang="ko-KR" spc="-150" dirty="0" err="1"/>
              <a:t>Conv</a:t>
            </a:r>
            <a:r>
              <a:rPr lang="en-US" altLang="ko-KR" spc="-150" dirty="0"/>
              <a:t> Layer</a:t>
            </a:r>
            <a:r>
              <a:rPr lang="ko-KR" altLang="en-US" spc="-150" dirty="0"/>
              <a:t>를 몇 번 거치는지도 코딩으로 다 설정하기 때문에 각 </a:t>
            </a:r>
            <a:r>
              <a:rPr lang="en-US" altLang="ko-KR" spc="-150" dirty="0"/>
              <a:t>Layer</a:t>
            </a:r>
            <a:r>
              <a:rPr lang="ko-KR" altLang="en-US" spc="-150" dirty="0"/>
              <a:t>를 거칠 때 마다 </a:t>
            </a:r>
            <a:r>
              <a:rPr lang="en-US" altLang="ko-KR" spc="-150" dirty="0"/>
              <a:t>size</a:t>
            </a:r>
            <a:r>
              <a:rPr lang="ko-KR" altLang="en-US" spc="-150" dirty="0"/>
              <a:t>가 어떻게 변하는지를 아는 것도 매우 </a:t>
            </a:r>
            <a:r>
              <a:rPr lang="ko-KR" altLang="en-US" spc="-150" dirty="0" smtClean="0"/>
              <a:t>중요하다</a:t>
            </a:r>
            <a:r>
              <a:rPr lang="en-US" altLang="ko-KR" spc="-150" dirty="0" smtClean="0"/>
              <a:t>.</a:t>
            </a:r>
          </a:p>
          <a:p>
            <a:endParaRPr lang="ko-KR" altLang="en-US" spc="-150" dirty="0"/>
          </a:p>
          <a:p>
            <a:r>
              <a:rPr lang="ko-KR" altLang="en-US" spc="-150" dirty="0"/>
              <a:t>수식적으로 공식화까지 </a:t>
            </a:r>
            <a:r>
              <a:rPr lang="ko-KR" altLang="en-US" spc="-150" dirty="0" smtClean="0"/>
              <a:t>되어 있다</a:t>
            </a:r>
            <a:r>
              <a:rPr lang="en-US" altLang="ko-KR" spc="-150" dirty="0" smtClean="0"/>
              <a:t>.</a:t>
            </a:r>
            <a:endParaRPr lang="en-US" altLang="ko-KR" spc="-150" dirty="0"/>
          </a:p>
          <a:p>
            <a:r>
              <a:rPr lang="en-US" altLang="ko-KR" spc="-150" dirty="0"/>
              <a:t>Input size</a:t>
            </a:r>
            <a:r>
              <a:rPr lang="ko-KR" altLang="en-US" spc="-150" dirty="0"/>
              <a:t>가 </a:t>
            </a:r>
            <a:r>
              <a:rPr lang="en-US" altLang="ko-KR" spc="-150" dirty="0"/>
              <a:t>(W), </a:t>
            </a:r>
            <a:r>
              <a:rPr lang="ko-KR" altLang="en-US" spc="-150" dirty="0"/>
              <a:t>필터 </a:t>
            </a:r>
            <a:r>
              <a:rPr lang="en-US" altLang="ko-KR" spc="-150" dirty="0"/>
              <a:t>size (F), stride (S), padding</a:t>
            </a:r>
            <a:r>
              <a:rPr lang="ko-KR" altLang="en-US" spc="-150" dirty="0"/>
              <a:t>의 수</a:t>
            </a:r>
            <a:r>
              <a:rPr lang="en-US" altLang="ko-KR" spc="-150" dirty="0"/>
              <a:t>(P), </a:t>
            </a:r>
            <a:r>
              <a:rPr lang="ko-KR" altLang="en-US" spc="-150" dirty="0"/>
              <a:t>일 때 </a:t>
            </a:r>
            <a:r>
              <a:rPr lang="en-US" altLang="ko-KR" spc="-150" dirty="0"/>
              <a:t>output size = ((W-F+2P)/S) + </a:t>
            </a:r>
            <a:r>
              <a:rPr lang="en-US" altLang="ko-KR" spc="-150" dirty="0" smtClean="0"/>
              <a:t>1</a:t>
            </a:r>
          </a:p>
          <a:p>
            <a:endParaRPr lang="en-US" altLang="ko-KR" spc="-150" dirty="0"/>
          </a:p>
          <a:p>
            <a:r>
              <a:rPr lang="ko-KR" altLang="en-US" spc="-150" dirty="0"/>
              <a:t>예를 들어 </a:t>
            </a:r>
            <a:r>
              <a:rPr lang="en-US" altLang="ko-KR" spc="-150" dirty="0"/>
              <a:t>5x5x3</a:t>
            </a:r>
            <a:r>
              <a:rPr lang="ko-KR" altLang="en-US" spc="-150" dirty="0"/>
              <a:t>의 </a:t>
            </a:r>
            <a:r>
              <a:rPr lang="en-US" altLang="ko-KR" spc="-150" dirty="0"/>
              <a:t>input</a:t>
            </a:r>
            <a:r>
              <a:rPr lang="ko-KR" altLang="en-US" spc="-150" dirty="0"/>
              <a:t>인데 </a:t>
            </a:r>
            <a:r>
              <a:rPr lang="ko-KR" altLang="en-US" spc="-150" dirty="0" err="1"/>
              <a:t>패딩이</a:t>
            </a:r>
            <a:r>
              <a:rPr lang="ko-KR" altLang="en-US" spc="-150" dirty="0"/>
              <a:t> </a:t>
            </a:r>
            <a:r>
              <a:rPr lang="en-US" altLang="ko-KR" spc="-150" dirty="0" smtClean="0"/>
              <a:t>1</a:t>
            </a:r>
            <a:r>
              <a:rPr lang="ko-KR" altLang="en-US" spc="-150" dirty="0" smtClean="0"/>
              <a:t>추가되고</a:t>
            </a:r>
            <a:r>
              <a:rPr lang="en-US" altLang="ko-KR" spc="-150" dirty="0"/>
              <a:t>, 3x3x3</a:t>
            </a:r>
            <a:r>
              <a:rPr lang="ko-KR" altLang="en-US" spc="-150" dirty="0"/>
              <a:t>의 필터를 사용하고 </a:t>
            </a:r>
            <a:r>
              <a:rPr lang="en-US" altLang="ko-KR" spc="-150" dirty="0"/>
              <a:t>stride</a:t>
            </a:r>
            <a:r>
              <a:rPr lang="ko-KR" altLang="en-US" spc="-150" dirty="0"/>
              <a:t>는 </a:t>
            </a:r>
            <a:r>
              <a:rPr lang="en-US" altLang="ko-KR" spc="-150" dirty="0"/>
              <a:t>2</a:t>
            </a:r>
            <a:r>
              <a:rPr lang="ko-KR" altLang="en-US" spc="-150" dirty="0"/>
              <a:t>일 때</a:t>
            </a:r>
            <a:r>
              <a:rPr lang="en-US" altLang="ko-KR" spc="-150" dirty="0" smtClean="0"/>
              <a:t>, </a:t>
            </a:r>
            <a:r>
              <a:rPr lang="en-US" altLang="ko-KR" spc="-150" dirty="0"/>
              <a:t>((</a:t>
            </a:r>
            <a:r>
              <a:rPr lang="en-US" altLang="ko-KR" spc="-150" dirty="0" smtClean="0"/>
              <a:t>5-3+2X1)/</a:t>
            </a:r>
            <a:r>
              <a:rPr lang="en-US" altLang="ko-KR" spc="-150" dirty="0"/>
              <a:t>2 + 1) = 3</a:t>
            </a:r>
            <a:r>
              <a:rPr lang="ko-KR" altLang="en-US" spc="-150" dirty="0"/>
              <a:t> 이다</a:t>
            </a:r>
            <a:r>
              <a:rPr lang="en-US" altLang="ko-KR" spc="-15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layer(4/4)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10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z="2000" spc="-150" dirty="0" err="1"/>
              <a:t>풀링</a:t>
            </a:r>
            <a:r>
              <a:rPr lang="ko-KR" altLang="en-US" sz="2000" spc="-150" dirty="0"/>
              <a:t> 층은 다양한 기법 중에 맥스 </a:t>
            </a:r>
            <a:r>
              <a:rPr lang="ko-KR" altLang="en-US" sz="2000" spc="-150" dirty="0" err="1"/>
              <a:t>풀링을</a:t>
            </a:r>
            <a:r>
              <a:rPr lang="ko-KR" altLang="en-US" sz="2000" spc="-150" dirty="0"/>
              <a:t> 사용해서 </a:t>
            </a:r>
            <a:r>
              <a:rPr lang="ko-KR" altLang="en-US" sz="2000" spc="-150" dirty="0" err="1"/>
              <a:t>컨볼루션</a:t>
            </a:r>
            <a:r>
              <a:rPr lang="ko-KR" altLang="en-US" sz="2000" spc="-150" dirty="0"/>
              <a:t> 층으로 </a:t>
            </a:r>
            <a:r>
              <a:rPr lang="en-US" altLang="ko-KR" sz="2000" spc="-150" dirty="0"/>
              <a:t/>
            </a:r>
            <a:br>
              <a:rPr lang="en-US" altLang="ko-KR" sz="2000" spc="-150" dirty="0"/>
            </a:br>
            <a:r>
              <a:rPr lang="ko-KR" altLang="en-US" sz="2000" spc="-150" dirty="0"/>
              <a:t>넘어온 값을 단순화 한다</a:t>
            </a:r>
            <a:r>
              <a:rPr lang="en-US" altLang="ko-KR" sz="2000" spc="-150" dirty="0"/>
              <a:t>.</a:t>
            </a:r>
          </a:p>
          <a:p>
            <a:r>
              <a:rPr lang="ko-KR" altLang="en-US" sz="2000" spc="-150" dirty="0"/>
              <a:t>맥스 </a:t>
            </a:r>
            <a:r>
              <a:rPr lang="ko-KR" altLang="en-US" sz="2000" spc="-150" dirty="0" err="1"/>
              <a:t>풀링은</a:t>
            </a:r>
            <a:r>
              <a:rPr lang="ko-KR" altLang="en-US" sz="2000" spc="-150" dirty="0"/>
              <a:t> ①</a:t>
            </a:r>
            <a:r>
              <a:rPr lang="ko-KR" altLang="en-US" sz="2000" spc="-150" dirty="0" err="1"/>
              <a:t>컨볼루션에서</a:t>
            </a:r>
            <a:r>
              <a:rPr lang="ko-KR" altLang="en-US" sz="2000" spc="-150" dirty="0"/>
              <a:t> 가장 큰 값만 남기고 나머지를 버리면</a:t>
            </a:r>
            <a:r>
              <a:rPr lang="en-US" altLang="ko-KR" sz="2000" spc="-150" dirty="0"/>
              <a:t>,</a:t>
            </a:r>
            <a:br>
              <a:rPr lang="en-US" altLang="ko-KR" sz="2000" spc="-150" dirty="0"/>
            </a:br>
            <a:r>
              <a:rPr lang="en-US" altLang="ko-KR" sz="2000" spc="-150" dirty="0"/>
              <a:t>③</a:t>
            </a:r>
            <a:r>
              <a:rPr lang="ko-KR" altLang="en-US" sz="2000" spc="-150" dirty="0"/>
              <a:t>의 결과 값이 나온다</a:t>
            </a:r>
            <a:r>
              <a:rPr lang="en-US" altLang="ko-KR" sz="2000" spc="-150" dirty="0"/>
              <a:t>.</a:t>
            </a:r>
          </a:p>
          <a:p>
            <a:r>
              <a:rPr lang="ko-KR" altLang="en-US" sz="2000" spc="-150" dirty="0"/>
              <a:t>전체 값 중 </a:t>
            </a:r>
            <a:r>
              <a:rPr lang="en-US" altLang="ko-KR" sz="2000" spc="-150" dirty="0"/>
              <a:t>¼</a:t>
            </a:r>
            <a:r>
              <a:rPr lang="ko-KR" altLang="en-US" sz="2000" spc="-150" dirty="0"/>
              <a:t>만 남기고 </a:t>
            </a:r>
            <a:r>
              <a:rPr lang="en-US" altLang="ko-KR" sz="2000" spc="-150" dirty="0" err="1"/>
              <a:t>downsampling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하는 과정이다</a:t>
            </a:r>
            <a:r>
              <a:rPr lang="en-US" altLang="ko-KR" sz="2000" spc="-150" dirty="0"/>
              <a:t>.</a:t>
            </a:r>
          </a:p>
          <a:p>
            <a:endParaRPr lang="en-US" altLang="ko-KR" sz="2000" spc="-15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4" name="Picture 2" descr="C:\Users\phm\Desktop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0" y="3848232"/>
            <a:ext cx="55880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648925" y="5700656"/>
            <a:ext cx="1454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Arial Unicode MS"/>
              </a:rPr>
              <a:t>①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  <a:cs typeface="Arial Unicode MS"/>
              </a:rPr>
              <a:t>컨볼루션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Arial Unicode MS"/>
              </a:rPr>
              <a:t> 값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09554" y="5700656"/>
            <a:ext cx="1261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Arial Unicode MS"/>
              </a:rPr>
              <a:t>②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  <a:cs typeface="Arial Unicode MS"/>
              </a:rPr>
              <a:t>맥스</a:t>
            </a:r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Arial Unicode MS"/>
              </a:rPr>
              <a:t> </a:t>
            </a:r>
            <a:r>
              <a:rPr lang="ko-KR" altLang="en-US" sz="1600" b="1" dirty="0" err="1">
                <a:latin typeface="나눔고딕" pitchFamily="50" charset="-127"/>
                <a:ea typeface="나눔고딕" pitchFamily="50" charset="-127"/>
                <a:cs typeface="Arial Unicode MS"/>
              </a:rPr>
              <a:t>풀링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36248" y="5700656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atin typeface="나눔고딕" pitchFamily="50" charset="-127"/>
                <a:ea typeface="나눔고딕" pitchFamily="50" charset="-127"/>
                <a:cs typeface="Arial Unicode MS"/>
              </a:rPr>
              <a:t>③ 결과 값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7632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pc="-150" dirty="0"/>
              <a:t>완전 연결 계층은 </a:t>
            </a:r>
            <a:r>
              <a:rPr lang="en-US" altLang="ko-KR" spc="-150" dirty="0"/>
              <a:t>Convolution layer, Pooling layer</a:t>
            </a:r>
            <a:r>
              <a:rPr lang="ko-KR" altLang="en-US" spc="-150" dirty="0"/>
              <a:t>를 통해 최종적으로 도달하는 층이다</a:t>
            </a:r>
            <a:r>
              <a:rPr lang="en-US" altLang="ko-KR" spc="-150" dirty="0"/>
              <a:t>.</a:t>
            </a:r>
          </a:p>
          <a:p>
            <a:endParaRPr lang="en-US" altLang="ko-KR" spc="-150" dirty="0"/>
          </a:p>
          <a:p>
            <a:r>
              <a:rPr lang="ko-KR" altLang="en-US" spc="-150" dirty="0"/>
              <a:t>필터를 따로 두는게 아닌</a:t>
            </a:r>
            <a:r>
              <a:rPr lang="en-US" altLang="ko-KR" spc="-150" dirty="0"/>
              <a:t>, </a:t>
            </a:r>
            <a:r>
              <a:rPr lang="ko-KR" altLang="en-US" spc="-150" dirty="0"/>
              <a:t>전체 성분을 모두 </a:t>
            </a:r>
            <a:r>
              <a:rPr lang="ko-KR" altLang="en-US" spc="-150" dirty="0" err="1"/>
              <a:t>가중합</a:t>
            </a:r>
            <a:r>
              <a:rPr lang="ko-KR" altLang="en-US" spc="-150" dirty="0"/>
              <a:t> 형식으로 연결하여 </a:t>
            </a:r>
            <a:r>
              <a:rPr lang="en-US" altLang="ko-KR" spc="-150" dirty="0"/>
              <a:t>output</a:t>
            </a:r>
            <a:r>
              <a:rPr lang="ko-KR" altLang="en-US" spc="-150" dirty="0"/>
              <a:t>을 얻는 과정이다</a:t>
            </a:r>
            <a:r>
              <a:rPr lang="en-US" altLang="ko-KR" spc="-150" dirty="0"/>
              <a:t>.</a:t>
            </a:r>
          </a:p>
          <a:p>
            <a:endParaRPr lang="en-US" altLang="ko-KR" spc="-150" dirty="0"/>
          </a:p>
          <a:p>
            <a:endParaRPr lang="en-US" altLang="ko-KR" spc="-15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Fully-Connected Layer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2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 marL="342900" indent="-342900">
              <a:buSzPct val="100000"/>
            </a:pPr>
            <a:r>
              <a:rPr lang="ko" altLang="en-US" sz="2000" b="1" dirty="0"/>
              <a:t>나중에 챗봇에 사용할 이미지 </a:t>
            </a:r>
            <a:r>
              <a:rPr lang="en-US" altLang="ko" sz="2000" b="1" dirty="0"/>
              <a:t>2~3</a:t>
            </a:r>
            <a:r>
              <a:rPr lang="ko" altLang="en-US" sz="2000" b="1" dirty="0"/>
              <a:t>가지 종류를 수집하기</a:t>
            </a:r>
            <a:r>
              <a:rPr lang="en-US" altLang="ko" sz="2000" b="1" dirty="0"/>
              <a:t/>
            </a:r>
            <a:br>
              <a:rPr lang="en-US" altLang="ko" sz="2000" b="1" dirty="0"/>
            </a:br>
            <a:endParaRPr lang="ko" altLang="en-US" sz="2000" b="1" dirty="0"/>
          </a:p>
          <a:p>
            <a:pPr marL="342900" indent="-342900">
              <a:buSzPct val="100000"/>
            </a:pPr>
            <a:r>
              <a:rPr lang="ko" altLang="en-US" sz="2000" b="1" dirty="0"/>
              <a:t>수집한 이미지를 식별하기 쉬운 이름으로 바꾸고 같은 크기로 </a:t>
            </a:r>
            <a:r>
              <a:rPr lang="en-US" altLang="ko" sz="2000" b="1" dirty="0"/>
              <a:t>resize</a:t>
            </a:r>
            <a:r>
              <a:rPr lang="ko" altLang="en-US" sz="2000" b="1" dirty="0"/>
              <a:t>하기</a:t>
            </a:r>
          </a:p>
          <a:p>
            <a:pPr marL="628650" lvl="1" indent="-342900">
              <a:buSzPct val="100000"/>
            </a:pPr>
            <a:r>
              <a:rPr lang="ko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예를 들면 짜장면 </a:t>
            </a:r>
            <a:r>
              <a:rPr lang="en-US" altLang="ko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0_*.</a:t>
            </a:r>
            <a:r>
              <a:rPr lang="en-US" altLang="ko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jpg, </a:t>
            </a:r>
            <a:r>
              <a:rPr lang="ko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짬뽕 </a:t>
            </a:r>
            <a:r>
              <a:rPr lang="en-US" altLang="ko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1_*.jpg,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탕수육 </a:t>
            </a:r>
            <a:r>
              <a:rPr lang="en-US" altLang="ko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2_*.</a:t>
            </a:r>
            <a:r>
              <a:rPr lang="en-US" altLang="ko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jpg</a:t>
            </a:r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  <a:p>
            <a:pPr marL="342900" indent="-342900">
              <a:buSzPct val="100000"/>
            </a:pPr>
            <a:endParaRPr lang="en-US" altLang="ko" sz="2000" b="1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6240CAEA-830C-084C-B93C-642BEBD7262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854873" y="4087344"/>
            <a:ext cx="2111797" cy="1446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" b="3776"/>
          <a:stretch/>
        </p:blipFill>
        <p:spPr>
          <a:xfrm>
            <a:off x="3455544" y="4090408"/>
            <a:ext cx="2111797" cy="1460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" b="-555"/>
          <a:stretch/>
        </p:blipFill>
        <p:spPr>
          <a:xfrm>
            <a:off x="6056215" y="4087344"/>
            <a:ext cx="2202487" cy="1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349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45708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571" y="1137392"/>
            <a:ext cx="3550972" cy="3739485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실습 환경 설치</a:t>
            </a:r>
            <a:endParaRPr lang="en-US" altLang="ko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Keras</a:t>
            </a:r>
            <a:endParaRPr lang="en-US" altLang="ko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다운로드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트레이닝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테스트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  <a:endParaRPr lang="en-US" altLang="ko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일차 부록</a:t>
            </a:r>
            <a:endParaRPr lang="ko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199" y="1943535"/>
            <a:ext cx="3671063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br>
              <a:rPr lang="en-US" altLang="ko-KR" sz="5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 Image Classification</a:t>
            </a:r>
            <a:endParaRPr lang="ko-KR" altLang="en-US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001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/>
              <a:t>실습</a:t>
            </a:r>
            <a:endParaRPr lang="en-US" sz="3000" dirty="0"/>
          </a:p>
        </p:txBody>
      </p:sp>
      <p:sp>
        <p:nvSpPr>
          <p:cNvPr id="5" name="직사각형 4"/>
          <p:cNvSpPr/>
          <p:nvPr/>
        </p:nvSpPr>
        <p:spPr>
          <a:xfrm>
            <a:off x="1325088" y="2046056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실습 환경 구축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088" y="3042585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데이터 다운로드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5088" y="4039114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트레이닝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25088" y="5035643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ea typeface="나눔고딕" pitchFamily="50" charset="-127"/>
              </a:rPr>
              <a:t>테스트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6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방법</a:t>
            </a:r>
            <a:r>
              <a:rPr lang="en-US" altLang="ko-KR" dirty="0"/>
              <a:t>(1/5)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dirty="0"/>
              <a:t>Python </a:t>
            </a:r>
            <a:r>
              <a:rPr lang="ko-KR" altLang="en-US" sz="1800" dirty="0"/>
              <a:t>공식사이트 </a:t>
            </a:r>
            <a:r>
              <a:rPr lang="en-US" altLang="ko-KR" sz="1800" dirty="0"/>
              <a:t>: https://www.python.org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800" dirty="0"/>
              <a:t>① Downloads -&gt;  ② All releases </a:t>
            </a:r>
            <a:r>
              <a:rPr lang="ko-KR" altLang="en-US" sz="1800" dirty="0"/>
              <a:t>클릭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3" name="Picture 3" descr="C:\Users\kkkhy\Desktop\python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9" b="13506"/>
          <a:stretch/>
        </p:blipFill>
        <p:spPr bwMode="auto">
          <a:xfrm>
            <a:off x="1377783" y="3377788"/>
            <a:ext cx="5861456" cy="25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02645" y="4181276"/>
            <a:ext cx="732765" cy="237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2773" y="4453028"/>
            <a:ext cx="732765" cy="178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3931" y="3669512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1621" y="4222285"/>
            <a:ext cx="304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0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작성된 오픈 소스 신경망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라이브러리다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/>
              <a:t>MXNet</a:t>
            </a:r>
            <a:r>
              <a:rPr lang="en-US" altLang="ko-KR" dirty="0"/>
              <a:t>, Deeplearning4j, </a:t>
            </a:r>
            <a:r>
              <a:rPr lang="en-US" altLang="ko-KR" dirty="0" err="1"/>
              <a:t>TensorFlow</a:t>
            </a:r>
            <a:r>
              <a:rPr lang="en-US" altLang="ko-KR" dirty="0"/>
              <a:t>, Microsoft Cognitive Toolkit, </a:t>
            </a:r>
            <a:r>
              <a:rPr lang="en-US" altLang="ko-KR" dirty="0" err="1"/>
              <a:t>Theano</a:t>
            </a:r>
            <a:r>
              <a:rPr lang="en-US" altLang="ko-KR" dirty="0"/>
              <a:t> </a:t>
            </a:r>
            <a:r>
              <a:rPr lang="ko-KR" altLang="en-US" dirty="0"/>
              <a:t>위에서 수행할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딥 신경망과의 빠른 실험을 가능케 하도록 설계되었으며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최소한의 모듈 방식의 확장 가능성에 초점을 둔다</a:t>
            </a:r>
            <a:r>
              <a:rPr lang="en-US" altLang="ko-KR" dirty="0"/>
              <a:t>. </a:t>
            </a: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8928" y="1044666"/>
            <a:ext cx="2193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케라스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Keras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8764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설치방법 </a:t>
            </a:r>
            <a:r>
              <a:rPr lang="en-US" altLang="ko-KR" dirty="0"/>
              <a:t>: pip install </a:t>
            </a:r>
            <a:r>
              <a:rPr lang="en-US" altLang="ko-KR" dirty="0" err="1"/>
              <a:t>keras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설치확인</a:t>
            </a:r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8928" y="1044666"/>
            <a:ext cx="2771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케라스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Keras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설치하기</a:t>
            </a:r>
          </a:p>
        </p:txBody>
      </p:sp>
      <p:pic>
        <p:nvPicPr>
          <p:cNvPr id="7" name="Picture 3" descr="C:\Users\phm\Desktop\CNN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2" y="2342590"/>
            <a:ext cx="4333836" cy="3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phm\Desktop\CNN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72" y="3594397"/>
            <a:ext cx="7241122" cy="15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531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dirty="0"/>
              <a:t>PIL</a:t>
            </a:r>
            <a:r>
              <a:rPr lang="ko-KR" altLang="en-US" dirty="0"/>
              <a:t>은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작성된 </a:t>
            </a:r>
            <a:r>
              <a:rPr lang="en-US" altLang="ko-KR" dirty="0"/>
              <a:t>Imaging Library</a:t>
            </a:r>
            <a:r>
              <a:rPr lang="ko-KR" altLang="en-US" dirty="0" smtClean="0"/>
              <a:t>이고 현재 </a:t>
            </a:r>
            <a:r>
              <a:rPr lang="en-US" altLang="ko-KR" dirty="0" smtClean="0"/>
              <a:t>Pillow</a:t>
            </a:r>
            <a:r>
              <a:rPr lang="ko-KR" altLang="en-US" dirty="0" smtClean="0"/>
              <a:t>에 포함되고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설치방법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" sz="2000" dirty="0">
                <a:latin typeface="나눔고딕" pitchFamily="50" charset="-127"/>
                <a:ea typeface="나눔고딕" pitchFamily="50" charset="-127"/>
              </a:rPr>
              <a:t>pip install Pillow</a:t>
            </a:r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 err="1">
                <a:latin typeface="나눔고딕" pitchFamily="50" charset="-127"/>
                <a:ea typeface="나눔고딕" pitchFamily="50" charset="-127"/>
              </a:rPr>
              <a:t>설치확인</a:t>
            </a:r>
            <a:endParaRPr lang="en-US" altLang="ko" sz="2000" dirty="0">
              <a:latin typeface="나눔고딕" pitchFamily="50" charset="-127"/>
              <a:ea typeface="나눔고딕" pitchFamily="50" charset="-127"/>
            </a:endParaRP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8928" y="1044666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소개 및 설치</a:t>
            </a:r>
          </a:p>
        </p:txBody>
      </p:sp>
      <p:pic>
        <p:nvPicPr>
          <p:cNvPr id="9" name="Picture 2" descr="C:\Users\phm\Desktop\CNN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2" y="3128360"/>
            <a:ext cx="4098365" cy="31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hm\Desktop\CNN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50" y="3955815"/>
            <a:ext cx="7251687" cy="12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12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dirty="0"/>
              <a:t>CIFAR-10</a:t>
            </a:r>
            <a:r>
              <a:rPr lang="ko-KR" altLang="en-US" dirty="0"/>
              <a:t>데이터를 사용한다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CIFAR-10</a:t>
            </a:r>
            <a:r>
              <a:rPr lang="ko-KR" altLang="en-US" dirty="0"/>
              <a:t>에는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class</a:t>
            </a:r>
            <a:r>
              <a:rPr lang="ko-KR" altLang="en-US" dirty="0"/>
              <a:t>에 대한 이미지</a:t>
            </a:r>
            <a:r>
              <a:rPr lang="en-US" altLang="ko-KR" dirty="0"/>
              <a:t>(32x32)</a:t>
            </a:r>
            <a:r>
              <a:rPr lang="ko-KR" altLang="en-US" dirty="0"/>
              <a:t>들이 있고 각 </a:t>
            </a:r>
            <a:r>
              <a:rPr lang="en-US" altLang="ko-KR" dirty="0"/>
              <a:t>class </a:t>
            </a:r>
            <a:r>
              <a:rPr lang="ko-KR" altLang="en-US" dirty="0"/>
              <a:t>당</a:t>
            </a:r>
            <a:r>
              <a:rPr lang="en-US" altLang="ko-KR" dirty="0"/>
              <a:t>6000</a:t>
            </a:r>
            <a:r>
              <a:rPr lang="ko-KR" altLang="en-US" dirty="0"/>
              <a:t>장씩 들어있다</a:t>
            </a:r>
            <a:r>
              <a:rPr lang="en-US" altLang="ko-KR" dirty="0"/>
              <a:t>. </a:t>
            </a:r>
            <a:r>
              <a:rPr lang="ko-KR" altLang="en-US" dirty="0"/>
              <a:t>그중 </a:t>
            </a:r>
            <a:r>
              <a:rPr lang="en-US" altLang="ko-KR" dirty="0"/>
              <a:t>5000</a:t>
            </a:r>
            <a:r>
              <a:rPr lang="ko-KR" altLang="en-US" dirty="0"/>
              <a:t>장은 트레이닝</a:t>
            </a:r>
            <a:r>
              <a:rPr lang="en-US" altLang="ko-KR" dirty="0"/>
              <a:t>, 1000</a:t>
            </a:r>
            <a:r>
              <a:rPr lang="ko-KR" altLang="en-US" dirty="0"/>
              <a:t>장은 테스트에 사용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Airplane, automobile, bird, cat, deer, dog, frog, horse, ship, truck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keras.datasets</a:t>
            </a:r>
            <a:r>
              <a:rPr lang="en-US" altLang="ko-KR" dirty="0"/>
              <a:t> import cifar10</a:t>
            </a:r>
            <a:r>
              <a:rPr lang="ko-KR" altLang="en-US" dirty="0"/>
              <a:t>으로 쉽게 접근 할 수 있다</a:t>
            </a:r>
            <a:r>
              <a:rPr lang="en-US" altLang="ko-KR" dirty="0"/>
              <a:t>.</a:t>
            </a: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다운로드</a:t>
            </a:r>
            <a:r>
              <a:rPr lang="en-US" altLang="ko-KR" dirty="0"/>
              <a:t>(1/3)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54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7994605" cy="4028570"/>
          </a:xfrm>
        </p:spPr>
        <p:txBody>
          <a:bodyPr/>
          <a:lstStyle/>
          <a:p>
            <a:r>
              <a:rPr lang="en-US" altLang="ko-KR" dirty="0"/>
              <a:t>Cifar10</a:t>
            </a:r>
            <a:r>
              <a:rPr lang="ko-KR" altLang="en-US" dirty="0"/>
              <a:t>으로 비행기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새</a:t>
            </a:r>
            <a:r>
              <a:rPr lang="en-US" altLang="ko-KR" dirty="0"/>
              <a:t>, </a:t>
            </a:r>
            <a:r>
              <a:rPr lang="ko-KR" altLang="en-US" dirty="0"/>
              <a:t>고양이의 이미지를 각각 </a:t>
            </a:r>
            <a:r>
              <a:rPr lang="en-US" altLang="ko-KR" dirty="0"/>
              <a:t>60</a:t>
            </a:r>
            <a:r>
              <a:rPr lang="ko-KR" altLang="en-US" dirty="0"/>
              <a:t>장</a:t>
            </a:r>
            <a:r>
              <a:rPr lang="en-US" altLang="ko-KR" dirty="0"/>
              <a:t>(train 50</a:t>
            </a:r>
            <a:r>
              <a:rPr lang="ko-KR" altLang="en-US" dirty="0"/>
              <a:t>장</a:t>
            </a:r>
            <a:r>
              <a:rPr lang="en-US" altLang="ko-KR" dirty="0"/>
              <a:t>, test 10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씩 내려 받고</a:t>
            </a:r>
            <a:r>
              <a:rPr lang="en-US" altLang="ko-KR" dirty="0"/>
              <a:t>, data</a:t>
            </a:r>
            <a:r>
              <a:rPr lang="ko-KR" altLang="en-US" dirty="0"/>
              <a:t>와 </a:t>
            </a:r>
            <a:r>
              <a:rPr lang="en-US" altLang="ko-KR" dirty="0" err="1"/>
              <a:t>datat</a:t>
            </a:r>
            <a:r>
              <a:rPr lang="ko-KR" altLang="en-US" dirty="0"/>
              <a:t>폴더에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다운로드</a:t>
            </a:r>
            <a:r>
              <a:rPr lang="en-US" altLang="ko-KR" dirty="0"/>
              <a:t>(2/3)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="" xmlns:a16="http://schemas.microsoft.com/office/drawing/2014/main" id="{BEED4391-C9CD-2948-842B-E978FD668385}"/>
              </a:ext>
            </a:extLst>
          </p:cNvPr>
          <p:cNvSpPr/>
          <p:nvPr/>
        </p:nvSpPr>
        <p:spPr>
          <a:xfrm>
            <a:off x="904191" y="3091868"/>
            <a:ext cx="7764024" cy="3098014"/>
          </a:xfrm>
          <a:prstGeom prst="rect">
            <a:avLst/>
          </a:prstGeom>
          <a:solidFill>
            <a:srgbClr val="27282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45" y="3227243"/>
            <a:ext cx="5627237" cy="28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91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err="1" smtClean="0"/>
              <a:t>다운로드하면</a:t>
            </a:r>
            <a:r>
              <a:rPr lang="ko-KR" altLang="en-US" dirty="0" smtClean="0"/>
              <a:t> </a:t>
            </a:r>
            <a:r>
              <a:rPr lang="ko-KR" altLang="en-US" dirty="0"/>
              <a:t>비행기는 </a:t>
            </a:r>
            <a:r>
              <a:rPr lang="en-US" altLang="ko-KR" dirty="0"/>
              <a:t>0_xx.jpg, </a:t>
            </a:r>
            <a:r>
              <a:rPr lang="ko-KR" altLang="en-US" dirty="0"/>
              <a:t>자동차는 </a:t>
            </a:r>
            <a:r>
              <a:rPr lang="en-US" altLang="ko-KR" dirty="0"/>
              <a:t>1_xx.jpg, </a:t>
            </a:r>
            <a:br>
              <a:rPr lang="en-US" altLang="ko-KR" dirty="0"/>
            </a:br>
            <a:r>
              <a:rPr lang="ko-KR" altLang="en-US" dirty="0"/>
              <a:t>새는 </a:t>
            </a:r>
            <a:r>
              <a:rPr lang="en-US" altLang="ko-KR" dirty="0"/>
              <a:t>2_xx.jpg </a:t>
            </a:r>
            <a:r>
              <a:rPr lang="ko-KR" altLang="en-US" dirty="0"/>
              <a:t>형태로 저장한다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다운로드</a:t>
            </a:r>
            <a:r>
              <a:rPr lang="en-US" altLang="ko-KR" dirty="0"/>
              <a:t>(3/3)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76462" y="2887848"/>
            <a:ext cx="5391075" cy="3410579"/>
            <a:chOff x="1655877" y="2523954"/>
            <a:chExt cx="5689495" cy="35993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37"/>
            <a:stretch/>
          </p:blipFill>
          <p:spPr>
            <a:xfrm>
              <a:off x="1655877" y="2523954"/>
              <a:ext cx="5689495" cy="76463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07"/>
            <a:stretch/>
          </p:blipFill>
          <p:spPr>
            <a:xfrm>
              <a:off x="1750328" y="3456429"/>
              <a:ext cx="5407176" cy="7542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89"/>
            <a:stretch/>
          </p:blipFill>
          <p:spPr>
            <a:xfrm>
              <a:off x="1745984" y="4416250"/>
              <a:ext cx="5367024" cy="75646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37" b="12413"/>
            <a:stretch/>
          </p:blipFill>
          <p:spPr>
            <a:xfrm>
              <a:off x="1806112" y="5377936"/>
              <a:ext cx="5273335" cy="745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7054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(1/7)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89696" y="1778087"/>
            <a:ext cx="1952461" cy="4388209"/>
            <a:chOff x="3744488" y="1454372"/>
            <a:chExt cx="1952461" cy="5276729"/>
          </a:xfrm>
        </p:grpSpPr>
        <p:grpSp>
          <p:nvGrpSpPr>
            <p:cNvPr id="12" name="그룹 11"/>
            <p:cNvGrpSpPr/>
            <p:nvPr/>
          </p:nvGrpSpPr>
          <p:grpSpPr>
            <a:xfrm>
              <a:off x="3744488" y="2286568"/>
              <a:ext cx="1947846" cy="4444533"/>
              <a:chOff x="3744488" y="1955394"/>
              <a:chExt cx="1947846" cy="477679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744488" y="1955394"/>
                <a:ext cx="1947846" cy="47731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a typeface="나눔고딕" pitchFamily="50" charset="-127"/>
                  </a:rPr>
                  <a:t>conv0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44488" y="3675185"/>
                <a:ext cx="1947846" cy="47731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a typeface="나눔고딕" pitchFamily="50" charset="-127"/>
                  </a:rPr>
                  <a:t>conv1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44488" y="2815290"/>
                <a:ext cx="1947846" cy="477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a typeface="나눔고딕" pitchFamily="50" charset="-127"/>
                  </a:rPr>
                  <a:t>pool0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44488" y="4535082"/>
                <a:ext cx="1947846" cy="477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a typeface="나눔고딕" pitchFamily="50" charset="-127"/>
                  </a:rPr>
                  <a:t>pool1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44488" y="5394978"/>
                <a:ext cx="1947846" cy="47731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ea typeface="나눔고딕" pitchFamily="50" charset="-127"/>
                  </a:rPr>
                  <a:t>FC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744488" y="6254875"/>
                <a:ext cx="1947846" cy="47731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ea typeface="나눔고딕" pitchFamily="50" charset="-127"/>
                  </a:rPr>
                  <a:t>softmax</a:t>
                </a:r>
                <a:endParaRPr lang="ko-KR" altLang="en-US" sz="2400" b="1" dirty="0">
                  <a:ea typeface="나눔고딕" pitchFamily="50" charset="-127"/>
                </a:endParaRPr>
              </a:p>
            </p:txBody>
          </p:sp>
          <p:cxnSp>
            <p:nvCxnSpPr>
              <p:cNvPr id="21" name="직선 화살표 연결선 20"/>
              <p:cNvCxnSpPr>
                <a:stCxn id="15" idx="2"/>
                <a:endCxn id="17" idx="0"/>
              </p:cNvCxnSpPr>
              <p:nvPr/>
            </p:nvCxnSpPr>
            <p:spPr>
              <a:xfrm>
                <a:off x="4718411" y="2432709"/>
                <a:ext cx="0" cy="3825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>
                <a:off x="4725936" y="3364479"/>
                <a:ext cx="0" cy="3291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>
                <a:off x="4734901" y="4215867"/>
                <a:ext cx="0" cy="3291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4734901" y="5083851"/>
                <a:ext cx="0" cy="3291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4734901" y="5950605"/>
                <a:ext cx="0" cy="3291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103" y="1454372"/>
              <a:ext cx="1947846" cy="444114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ea typeface="나눔고딕" pitchFamily="50" charset="-127"/>
                </a:rPr>
                <a:t>Input image</a:t>
              </a:r>
              <a:endParaRPr lang="ko-KR" altLang="en-US" sz="2400" b="1" dirty="0">
                <a:ea typeface="나눔고딕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4702429" y="1957564"/>
              <a:ext cx="0" cy="3368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4353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smtClean="0"/>
              <a:t>첫번째 </a:t>
            </a:r>
            <a:r>
              <a:rPr lang="en-US" altLang="ko" dirty="0"/>
              <a:t>Convolutional Layer0</a:t>
            </a:r>
          </a:p>
          <a:p>
            <a:endParaRPr lang="en-US" altLang="ko" dirty="0" smtClean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-KR" dirty="0"/>
          </a:p>
          <a:p>
            <a:r>
              <a:rPr lang="ko-KR" altLang="en-US" dirty="0" smtClean="0"/>
              <a:t>첫번째 </a:t>
            </a:r>
            <a:r>
              <a:rPr lang="en-US" altLang="ko" dirty="0" smtClean="0"/>
              <a:t>pooling Layer0 (</a:t>
            </a:r>
            <a:r>
              <a:rPr lang="ko-KR" altLang="en-US" dirty="0" smtClean="0"/>
              <a:t>사이즈를 </a:t>
            </a:r>
            <a:r>
              <a:rPr lang="en-US" altLang="ko-KR" dirty="0" smtClean="0"/>
              <a:t>¼</a:t>
            </a:r>
            <a:r>
              <a:rPr lang="ko-KR" altLang="en-US" dirty="0" smtClean="0"/>
              <a:t>로 줄인다</a:t>
            </a:r>
            <a:r>
              <a:rPr lang="en-US" altLang="ko" dirty="0" smtClean="0"/>
              <a:t>)</a:t>
            </a:r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(2/7)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6" r="1172"/>
          <a:stretch/>
        </p:blipFill>
        <p:spPr>
          <a:xfrm>
            <a:off x="6165" y="2406824"/>
            <a:ext cx="9137835" cy="11219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4602777"/>
            <a:ext cx="6672242" cy="12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58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두</a:t>
            </a:r>
            <a:r>
              <a:rPr lang="ko-KR" altLang="en-US" dirty="0" smtClean="0"/>
              <a:t>번째 </a:t>
            </a:r>
            <a:r>
              <a:rPr lang="en-US" altLang="ko" dirty="0"/>
              <a:t>Convolutional </a:t>
            </a:r>
            <a:r>
              <a:rPr lang="en-US" altLang="ko" dirty="0" smtClean="0"/>
              <a:t>Layer1</a:t>
            </a:r>
          </a:p>
          <a:p>
            <a:endParaRPr lang="en-US" altLang="ko" dirty="0" smtClean="0"/>
          </a:p>
          <a:p>
            <a:endParaRPr lang="en-US" altLang="ko" dirty="0"/>
          </a:p>
          <a:p>
            <a:endParaRPr lang="en-US" altLang="ko" dirty="0"/>
          </a:p>
          <a:p>
            <a:endParaRPr lang="en-US" altLang="ko-KR" dirty="0"/>
          </a:p>
          <a:p>
            <a:r>
              <a:rPr lang="ko-KR" altLang="en-US" dirty="0"/>
              <a:t>두</a:t>
            </a:r>
            <a:r>
              <a:rPr lang="ko-KR" altLang="en-US" dirty="0" smtClean="0"/>
              <a:t>번째 </a:t>
            </a:r>
            <a:r>
              <a:rPr lang="en-US" altLang="ko" dirty="0" smtClean="0"/>
              <a:t>pooling Layer1 (</a:t>
            </a:r>
            <a:r>
              <a:rPr lang="ko-KR" altLang="en-US" dirty="0" smtClean="0"/>
              <a:t>사이즈를 </a:t>
            </a:r>
            <a:r>
              <a:rPr lang="en-US" altLang="ko-KR" dirty="0" smtClean="0"/>
              <a:t>¼</a:t>
            </a:r>
            <a:r>
              <a:rPr lang="ko-KR" altLang="en-US" dirty="0" smtClean="0"/>
              <a:t>로 줄인다</a:t>
            </a:r>
            <a:r>
              <a:rPr lang="en-US" altLang="ko" dirty="0" smtClean="0"/>
              <a:t>)</a:t>
            </a:r>
            <a:endParaRPr lang="en-US" altLang="ko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 smtClean="0"/>
              <a:t>(3/7</a:t>
            </a:r>
            <a:r>
              <a:rPr lang="en-US" altLang="ko-KR" dirty="0"/>
              <a:t>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2406824"/>
            <a:ext cx="9154484" cy="1262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4608440"/>
            <a:ext cx="6568595" cy="12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dirty="0"/>
              <a:t>FC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(4/7)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5" y="2346696"/>
            <a:ext cx="6698152" cy="21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39" y="1856350"/>
            <a:ext cx="3856319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방법</a:t>
            </a:r>
            <a:r>
              <a:rPr lang="en-US" altLang="ko-KR" dirty="0"/>
              <a:t>(2/5)</a:t>
            </a:r>
          </a:p>
          <a:p>
            <a:pPr marL="457200" lvl="1" indent="0">
              <a:buNone/>
            </a:pP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en-US" altLang="ko-KR" sz="1800" b="1" dirty="0"/>
              <a:t>①</a:t>
            </a:r>
            <a:r>
              <a:rPr lang="en-US" altLang="ko-KR" sz="1800" dirty="0"/>
              <a:t> </a:t>
            </a:r>
            <a:r>
              <a:rPr lang="ko-KR" altLang="en-US" sz="1800" dirty="0"/>
              <a:t>스크롤 내린 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b="1" dirty="0"/>
              <a:t>②</a:t>
            </a:r>
            <a:r>
              <a:rPr lang="en-US" altLang="ko-KR" sz="1800" dirty="0"/>
              <a:t> Python 3.5.4 2017-08-08 </a:t>
            </a:r>
            <a:r>
              <a:rPr lang="en-US" altLang="ko-KR" sz="1800" dirty="0" smtClean="0"/>
              <a:t>   </a:t>
            </a:r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Download </a:t>
            </a:r>
            <a:r>
              <a:rPr lang="ko-KR" altLang="en-US" sz="1800" dirty="0"/>
              <a:t>클릭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400" dirty="0"/>
              <a:t>※ </a:t>
            </a:r>
            <a:r>
              <a:rPr lang="en-US" altLang="ko-KR" sz="1400" dirty="0" err="1"/>
              <a:t>Tensorflow</a:t>
            </a:r>
            <a:r>
              <a:rPr lang="ko-KR" altLang="en-US" sz="1400" dirty="0"/>
              <a:t>는 </a:t>
            </a:r>
            <a:r>
              <a:rPr lang="en-US" altLang="ko-KR" sz="1400" dirty="0"/>
              <a:t>python 3.7 </a:t>
            </a:r>
            <a:r>
              <a:rPr lang="ko-KR" altLang="en-US" sz="1400" dirty="0"/>
              <a:t>버전 </a:t>
            </a:r>
            <a:r>
              <a:rPr lang="ko-KR" altLang="en-US" sz="1400" dirty="0" smtClean="0"/>
              <a:t>지원을 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하지 않습니다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8" name="Picture 4" descr="C:\Users\kkkhy\Desktop\python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86" y="2562710"/>
            <a:ext cx="4306572" cy="334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413367" y="5480053"/>
            <a:ext cx="3703741" cy="19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57227" y="4731447"/>
            <a:ext cx="178845" cy="39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86007" y="4205085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14624" y="5286758"/>
            <a:ext cx="304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62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endParaRPr lang="en-US" altLang="zh-CN" dirty="0"/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(5/7)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2346696"/>
            <a:ext cx="6361302" cy="2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23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Optimizer</a:t>
            </a:r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(6/7)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0" y="2337359"/>
            <a:ext cx="7594940" cy="1272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65" y="4586562"/>
            <a:ext cx="7596656" cy="6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72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="" xmlns:a16="http://schemas.microsoft.com/office/drawing/2014/main" id="{A3AF19F0-8B87-AA42-BD35-48C5C5711149}"/>
              </a:ext>
            </a:extLst>
          </p:cNvPr>
          <p:cNvSpPr/>
          <p:nvPr/>
        </p:nvSpPr>
        <p:spPr>
          <a:xfrm>
            <a:off x="904191" y="2852218"/>
            <a:ext cx="7764024" cy="3133644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: train=True</a:t>
            </a:r>
          </a:p>
          <a:p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  <a:r>
              <a:rPr lang="en-US" altLang="ko-KR" dirty="0"/>
              <a:t>(7/7)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"/>
          <a:stretch/>
        </p:blipFill>
        <p:spPr>
          <a:xfrm>
            <a:off x="2627938" y="2995961"/>
            <a:ext cx="4325995" cy="2852278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="" xmlns:a16="http://schemas.microsoft.com/office/drawing/2014/main" id="{79DD736E-5DA6-514D-A176-FD29085FCAFC}"/>
              </a:ext>
            </a:extLst>
          </p:cNvPr>
          <p:cNvSpPr/>
          <p:nvPr/>
        </p:nvSpPr>
        <p:spPr>
          <a:xfrm>
            <a:off x="904191" y="2346696"/>
            <a:ext cx="7764024" cy="409295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0" name="Picture 2" descr="C:\Users\phm\Desktop\CNN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881" y="2406824"/>
            <a:ext cx="3400390" cy="3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774A6DF-D64B-7145-9783-454BD9301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"/>
          <a:stretch/>
        </p:blipFill>
        <p:spPr>
          <a:xfrm>
            <a:off x="2627938" y="2949857"/>
            <a:ext cx="4325995" cy="2852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72C9912-6252-974D-8F59-2C9930C38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"/>
          <a:stretch/>
        </p:blipFill>
        <p:spPr>
          <a:xfrm>
            <a:off x="2627938" y="2995962"/>
            <a:ext cx="4325995" cy="28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59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: train=False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2" y="2827720"/>
            <a:ext cx="3031246" cy="32864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35" y="2827720"/>
            <a:ext cx="2753188" cy="3295637"/>
          </a:xfrm>
          <a:prstGeom prst="rect">
            <a:avLst/>
          </a:prstGeom>
        </p:spPr>
      </p:pic>
      <p:pic>
        <p:nvPicPr>
          <p:cNvPr id="11" name="Picture 2" descr="C:\Users\phm\Desktop\CNN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2" y="2365948"/>
            <a:ext cx="3400390" cy="3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085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 marL="342900" indent="-342900">
              <a:buSzPct val="100000"/>
            </a:pPr>
            <a:r>
              <a:rPr lang="en-US" altLang="ko" dirty="0"/>
              <a:t>CIFAR-10</a:t>
            </a:r>
            <a:r>
              <a:rPr lang="ko" altLang="en-US" dirty="0"/>
              <a:t>데이터를 사용하여 </a:t>
            </a:r>
            <a:r>
              <a:rPr lang="en-US" altLang="ko" dirty="0"/>
              <a:t>10</a:t>
            </a:r>
            <a:r>
              <a:rPr lang="ko" altLang="en-US" dirty="0"/>
              <a:t>개의 </a:t>
            </a:r>
            <a:r>
              <a:rPr lang="en-US" altLang="ko" dirty="0"/>
              <a:t>class</a:t>
            </a:r>
            <a:r>
              <a:rPr lang="ko" altLang="en-US" dirty="0"/>
              <a:t>를 분류하는 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en-US" altLang="ko" dirty="0"/>
              <a:t>model</a:t>
            </a:r>
            <a:r>
              <a:rPr lang="ko" altLang="en-US" dirty="0"/>
              <a:t>을 트레이닝하기</a:t>
            </a:r>
            <a:r>
              <a:rPr lang="en-US" altLang="ko" dirty="0"/>
              <a:t/>
            </a:r>
            <a:br>
              <a:rPr lang="en-US" altLang="ko" dirty="0"/>
            </a:br>
            <a:endParaRPr lang="en-US" altLang="ko" dirty="0"/>
          </a:p>
          <a:p>
            <a:pPr marL="342900" indent="-342900">
              <a:buSzPct val="100000"/>
            </a:pPr>
            <a:r>
              <a:rPr lang="en-US" altLang="ko" dirty="0"/>
              <a:t>5</a:t>
            </a:r>
            <a:r>
              <a:rPr lang="ko" altLang="en-US" dirty="0"/>
              <a:t>일차에 모았던 </a:t>
            </a:r>
            <a:r>
              <a:rPr lang="ko-KR" altLang="en-US" dirty="0" smtClean="0"/>
              <a:t>이미지</a:t>
            </a:r>
            <a:r>
              <a:rPr lang="ko" altLang="en-US" dirty="0" smtClean="0"/>
              <a:t>를 </a:t>
            </a:r>
            <a:r>
              <a:rPr lang="ko" altLang="en-US" dirty="0"/>
              <a:t>가지고 분류해 보기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2CABEDA5-6402-B249-A4C9-7F3A2FAE5CF7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10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" dirty="0"/>
              <a:t>CIFAR-10</a:t>
            </a:r>
            <a:r>
              <a:rPr lang="ko" altLang="en-US" dirty="0" smtClean="0"/>
              <a:t>데이터</a:t>
            </a:r>
            <a:r>
              <a:rPr lang="ko-KR" altLang="en-US" dirty="0" smtClean="0"/>
              <a:t>로</a:t>
            </a:r>
            <a:r>
              <a:rPr lang="ko" altLang="en-US" dirty="0" smtClean="0"/>
              <a:t> </a:t>
            </a:r>
            <a:r>
              <a:rPr lang="en-US" altLang="ko" dirty="0"/>
              <a:t>10</a:t>
            </a:r>
            <a:r>
              <a:rPr lang="ko" altLang="en-US" dirty="0"/>
              <a:t>개의 </a:t>
            </a:r>
            <a:r>
              <a:rPr lang="en-US" altLang="ko" dirty="0"/>
              <a:t>class</a:t>
            </a:r>
            <a:r>
              <a:rPr lang="ko" altLang="en-US" dirty="0"/>
              <a:t>를 </a:t>
            </a:r>
            <a:r>
              <a:rPr lang="ko" altLang="en-US" dirty="0" smtClean="0"/>
              <a:t>분류</a:t>
            </a:r>
            <a:r>
              <a:rPr lang="en-US" altLang="ko-KR" dirty="0" smtClean="0"/>
              <a:t>(1/2)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일차 부록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과제 설명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1" y="2406824"/>
            <a:ext cx="7630590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10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" dirty="0"/>
              <a:t>CIFAR-10</a:t>
            </a:r>
            <a:r>
              <a:rPr lang="ko" altLang="en-US" dirty="0"/>
              <a:t>데이터</a:t>
            </a:r>
            <a:r>
              <a:rPr lang="ko-KR" altLang="en-US" dirty="0"/>
              <a:t>로</a:t>
            </a:r>
            <a:r>
              <a:rPr lang="ko" altLang="en-US" dirty="0"/>
              <a:t> </a:t>
            </a:r>
            <a:r>
              <a:rPr lang="en-US" altLang="ko" dirty="0"/>
              <a:t>10</a:t>
            </a:r>
            <a:r>
              <a:rPr lang="ko" altLang="en-US" dirty="0"/>
              <a:t>개의 </a:t>
            </a:r>
            <a:r>
              <a:rPr lang="en-US" altLang="ko" dirty="0"/>
              <a:t>class</a:t>
            </a:r>
            <a:r>
              <a:rPr lang="ko" altLang="en-US" dirty="0"/>
              <a:t>를 분류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일차 부록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과제 설명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5" y="2365712"/>
            <a:ext cx="3709553" cy="4191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56" y="2362596"/>
            <a:ext cx="3112252" cy="42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00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smtClean="0"/>
              <a:t>짜장면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짬뽕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탕수육 분류하기 </a:t>
            </a:r>
            <a:r>
              <a:rPr lang="en-US" altLang="ko-KR" dirty="0" smtClean="0"/>
              <a:t>(1/2)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일차 부록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과제 설명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4" y="2346696"/>
            <a:ext cx="6651759" cy="42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12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smtClean="0"/>
              <a:t>짜장면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짬뽕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탕수육 분류하기</a:t>
            </a:r>
            <a:r>
              <a:rPr lang="en-US" altLang="ko-KR" dirty="0"/>
              <a:t> 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일차 부록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과제 설명</a:t>
            </a:r>
            <a:endParaRPr lang="en-US" sz="3000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644838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6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CNN-</a:t>
            </a:r>
            <a:r>
              <a:rPr lang="en-US" altLang="zh-CN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Image Classification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96" y="3308744"/>
            <a:ext cx="4132903" cy="1917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4" y="2677596"/>
            <a:ext cx="331516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3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3095428" y="0"/>
            <a:ext cx="6048573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1" y="0"/>
            <a:ext cx="3124199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8672" y="1137392"/>
            <a:ext cx="3550972" cy="484748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챗봇이란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 사례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스타벅스의 챗봇 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Barista</a:t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의류브랜드 버버리의 챗봇</a:t>
            </a:r>
            <a:endParaRPr lang="ko" altLang="en-US" sz="1400" spc="-8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방식 비교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 빌더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챗봇 빌더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Chatfuel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facebook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Dialogflow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(google)</a:t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" sz="16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" altLang="en-US" sz="2000" spc="-8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3447980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20801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200" y="1943535"/>
            <a:ext cx="2314448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챗봇과</a:t>
            </a:r>
            <a:endParaRPr lang="en-US" altLang="ko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머신러닝</a:t>
            </a: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43F6997-C916-8847-AF4B-13996193327C}"/>
              </a:ext>
            </a:extLst>
          </p:cNvPr>
          <p:cNvSpPr txBox="1"/>
          <p:nvPr/>
        </p:nvSpPr>
        <p:spPr>
          <a:xfrm>
            <a:off x="6066795" y="1137392"/>
            <a:ext cx="3001004" cy="4431983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챗봇의 두 가지 모델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검색모델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생성모델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기계학습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지도학습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비지도학습</a:t>
            </a: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" altLang="en-US" sz="16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강화학습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79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방법</a:t>
            </a:r>
            <a:r>
              <a:rPr lang="en-US" altLang="ko-KR" dirty="0"/>
              <a:t>(</a:t>
            </a:r>
            <a:r>
              <a:rPr lang="en-US" altLang="ko-KR" dirty="0" smtClean="0"/>
              <a:t>3/5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sz="1800" b="1" dirty="0"/>
              <a:t/>
            </a:r>
            <a:br>
              <a:rPr lang="en-US" altLang="ko-KR" sz="1800" b="1" dirty="0"/>
            </a:br>
            <a:r>
              <a:rPr lang="en-US" altLang="ko-KR" sz="1800" b="1" dirty="0"/>
              <a:t>①</a:t>
            </a:r>
            <a:r>
              <a:rPr lang="en-US" altLang="ko-KR" sz="1800" dirty="0"/>
              <a:t> </a:t>
            </a:r>
            <a:r>
              <a:rPr lang="ko-KR" altLang="en-US" sz="1800" dirty="0"/>
              <a:t>화면 아래쪽에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    </a:t>
            </a:r>
            <a:r>
              <a:rPr lang="en-US" altLang="ko-KR" sz="1800" b="1" dirty="0" smtClean="0"/>
              <a:t>Windows </a:t>
            </a:r>
            <a:r>
              <a:rPr lang="en-US" altLang="ko-KR" sz="1800" b="1" dirty="0"/>
              <a:t>x86-64 executable installer </a:t>
            </a:r>
            <a:r>
              <a:rPr lang="ko-KR" altLang="en-US" sz="1800" dirty="0"/>
              <a:t>클릭하여 다운로드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b="1" dirty="0"/>
              <a:t>②</a:t>
            </a:r>
            <a:r>
              <a:rPr lang="en-US" altLang="ko-KR" sz="1800" dirty="0"/>
              <a:t> </a:t>
            </a:r>
            <a:r>
              <a:rPr lang="ko-KR" altLang="en-US" sz="1800" dirty="0"/>
              <a:t>다운로드 한 파일을 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ko-KR" altLang="en-US" sz="1800" dirty="0" smtClean="0"/>
              <a:t>    클릭 </a:t>
            </a:r>
            <a:r>
              <a:rPr lang="ko-KR" altLang="en-US" sz="1800" dirty="0"/>
              <a:t>후 설치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76340" y="4567134"/>
            <a:ext cx="1122440" cy="92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17768" y="5962349"/>
            <a:ext cx="813082" cy="16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C:\Users\kkkhy\Desktop\pytho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08" y="3512740"/>
            <a:ext cx="4215338" cy="17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260972" y="4613356"/>
            <a:ext cx="1010388" cy="143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Picture 5" descr="C:\Users\kkkhy\Desktop\chro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88" y="5376708"/>
            <a:ext cx="4239638" cy="72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3217767" y="5948290"/>
            <a:ext cx="813082" cy="179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0966" y="5740934"/>
            <a:ext cx="259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760C8F-AACA-8A4F-B6ED-E12A816ABC55}"/>
              </a:ext>
            </a:extLst>
          </p:cNvPr>
          <p:cNvSpPr txBox="1"/>
          <p:nvPr/>
        </p:nvSpPr>
        <p:spPr>
          <a:xfrm>
            <a:off x="2670397" y="4384200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7894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z="2000" dirty="0" err="1"/>
              <a:t>챗봇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ChatBot</a:t>
            </a:r>
            <a:r>
              <a:rPr lang="en-US" altLang="ko-KR" sz="2000" dirty="0"/>
              <a:t>)</a:t>
            </a:r>
            <a:r>
              <a:rPr lang="ko-KR" altLang="en-US" sz="2000" dirty="0"/>
              <a:t>이란 대화형 인터페이스로 기계가 사용자와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상호작용하는 서비스를 말한다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쉽게 말하자면 채팅 화면에서 사람을 대신해서 대화하는 기계이다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챗봇이란</a:t>
            </a:r>
            <a:r>
              <a:rPr lang="en-US" altLang="ko-KR" dirty="0"/>
              <a:t>?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98" y="3218863"/>
            <a:ext cx="4459936" cy="2437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9990" y="5737505"/>
            <a:ext cx="1859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피자헛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페이스북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2355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282412" cy="1775153"/>
          </a:xfrm>
        </p:spPr>
        <p:txBody>
          <a:bodyPr/>
          <a:lstStyle/>
          <a:p>
            <a:r>
              <a:rPr lang="ko-KR" altLang="en-US" sz="2000" dirty="0"/>
              <a:t>커피 주문을 도와주는 </a:t>
            </a:r>
            <a:r>
              <a:rPr lang="ko-KR" altLang="en-US" sz="2000" dirty="0" err="1"/>
              <a:t>챗봇으로</a:t>
            </a:r>
            <a:r>
              <a:rPr lang="ko-KR" altLang="en-US" sz="2000" dirty="0"/>
              <a:t> 스타벅스 앱 안에서 구동된다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고객의 주문 </a:t>
            </a:r>
            <a:r>
              <a:rPr lang="ko-KR" altLang="en-US" sz="2000" dirty="0" err="1"/>
              <a:t>히스토리와</a:t>
            </a:r>
            <a:r>
              <a:rPr lang="ko-KR" altLang="en-US" sz="2000" dirty="0"/>
              <a:t> 대화를 통해 빠르고 개인화된 주문을 도와준다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사례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27008" y="1003491"/>
            <a:ext cx="2914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스타벅스의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Barista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68" y="3081297"/>
            <a:ext cx="3967716" cy="258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90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187823" cy="1775153"/>
          </a:xfrm>
        </p:spPr>
        <p:txBody>
          <a:bodyPr/>
          <a:lstStyle/>
          <a:p>
            <a:r>
              <a:rPr lang="ko-KR" altLang="en-US" sz="2000" dirty="0"/>
              <a:t>페이스북 메신저에서 대화하며 다양한 이미지와 제품을 보여주고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실제로 구매도 할 수 있도록 프로모션용으로 만들어진 </a:t>
            </a:r>
            <a:r>
              <a:rPr lang="ko-KR" altLang="en-US" sz="2000" dirty="0" err="1"/>
              <a:t>챗봇이다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사례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27008" y="1003491"/>
            <a:ext cx="3002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의류브랜드 버버리의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37027" y="3054439"/>
            <a:ext cx="4148832" cy="2800070"/>
            <a:chOff x="3569276" y="2740796"/>
            <a:chExt cx="4738817" cy="35711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276" y="2740796"/>
              <a:ext cx="2007741" cy="3571103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351" y="2740796"/>
              <a:ext cx="2007742" cy="3571104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893116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방식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92C43FD-17E0-8A45-9A94-340AED8E6294}"/>
              </a:ext>
            </a:extLst>
          </p:cNvPr>
          <p:cNvSpPr/>
          <p:nvPr/>
        </p:nvSpPr>
        <p:spPr>
          <a:xfrm>
            <a:off x="1127611" y="2234838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빌더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사용</a:t>
            </a:r>
            <a:endParaRPr lang="ko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04B9D58-5D5A-9C43-8196-A69A3EA4A885}"/>
              </a:ext>
            </a:extLst>
          </p:cNvPr>
          <p:cNvSpPr/>
          <p:nvPr/>
        </p:nvSpPr>
        <p:spPr>
          <a:xfrm>
            <a:off x="6375840" y="2234838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엔진 개발</a:t>
            </a:r>
            <a:endParaRPr lang="ko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D2CAFF86-9A0F-E04A-A982-D4D44A316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0850"/>
              </p:ext>
            </p:extLst>
          </p:nvPr>
        </p:nvGraphicFramePr>
        <p:xfrm>
          <a:off x="484095" y="2727772"/>
          <a:ext cx="8175810" cy="267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601">
                  <a:extLst>
                    <a:ext uri="{9D8B030D-6E8A-4147-A177-3AD203B41FA5}">
                      <a16:colId xmlns="" xmlns:a16="http://schemas.microsoft.com/office/drawing/2014/main" val="3047763142"/>
                    </a:ext>
                  </a:extLst>
                </a:gridCol>
                <a:gridCol w="2104480">
                  <a:extLst>
                    <a:ext uri="{9D8B030D-6E8A-4147-A177-3AD203B41FA5}">
                      <a16:colId xmlns="" xmlns:a16="http://schemas.microsoft.com/office/drawing/2014/main" val="78363301"/>
                    </a:ext>
                  </a:extLst>
                </a:gridCol>
                <a:gridCol w="3065729">
                  <a:extLst>
                    <a:ext uri="{9D8B030D-6E8A-4147-A177-3AD203B41FA5}">
                      <a16:colId xmlns="" xmlns:a16="http://schemas.microsoft.com/office/drawing/2014/main" val="140461410"/>
                    </a:ext>
                  </a:extLst>
                </a:gridCol>
              </a:tblGrid>
              <a:tr h="891693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 err="1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챗봇</a:t>
                      </a: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i="0" dirty="0" err="1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빌더에서</a:t>
                      </a: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분석 결과를 받아 대답 생성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대부분 통계 기반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800" b="1" i="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자연어 처리</a:t>
                      </a:r>
                      <a:endParaRPr lang="en-US" altLang="ko-KR" sz="1800" b="1" i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38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직접 구현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규칙 기반</a:t>
                      </a:r>
                      <a:r>
                        <a:rPr lang="en-US" altLang="ko-KR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통계 기반</a:t>
                      </a:r>
                      <a:r>
                        <a:rPr lang="en-US" altLang="ko-KR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b="1" i="0" dirty="0" err="1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딥러닝</a:t>
                      </a: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기반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0913696"/>
                  </a:ext>
                </a:extLst>
              </a:tr>
              <a:tr h="891693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개발이 상대적으로 쉬움</a:t>
                      </a:r>
                      <a:endParaRPr lang="en-US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800" b="1" i="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장점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38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자유도 높음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무료</a:t>
                      </a:r>
                      <a:endParaRPr lang="en-US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8170996"/>
                  </a:ext>
                </a:extLst>
              </a:tr>
              <a:tr h="891693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지원하는 기능만 사용 가능</a:t>
                      </a:r>
                      <a:endParaRPr lang="en-US" altLang="ko-KR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유료</a:t>
                      </a:r>
                      <a:endParaRPr lang="en-US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800" b="1" i="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단점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38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100" b="1" i="0" dirty="0">
                          <a:solidFill>
                            <a:srgbClr val="31313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개발에 많은 시간과 노력 필요</a:t>
                      </a:r>
                      <a:endParaRPr lang="en-US" sz="1100" b="1" i="0" dirty="0">
                        <a:solidFill>
                          <a:srgbClr val="31313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8052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306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187823" cy="4037786"/>
          </a:xfrm>
        </p:spPr>
        <p:txBody>
          <a:bodyPr/>
          <a:lstStyle/>
          <a:p>
            <a:r>
              <a:rPr lang="ko-KR" altLang="en-US" sz="2000" dirty="0" err="1"/>
              <a:t>챗봇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빌더란</a:t>
            </a:r>
            <a:r>
              <a:rPr lang="ko-KR" altLang="en-US" sz="2000" dirty="0"/>
              <a:t> 기본 템플릿이 존재하고 사용자가 </a:t>
            </a:r>
            <a:r>
              <a:rPr lang="ko-KR" altLang="en-US" sz="2000" dirty="0" err="1"/>
              <a:t>커스터마이즈</a:t>
            </a:r>
            <a:r>
              <a:rPr lang="ko-KR" altLang="en-US" sz="2000" dirty="0"/>
              <a:t>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할 수 있도록 기능을 제공하는 서비스를 말한다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일반인도 코딩없이 </a:t>
            </a:r>
            <a:r>
              <a:rPr lang="ko-KR" altLang="en-US" sz="2000" dirty="0" err="1"/>
              <a:t>챗봇을</a:t>
            </a:r>
            <a:r>
              <a:rPr lang="ko-KR" altLang="en-US" sz="2000" dirty="0"/>
              <a:t> 만들어 볼 </a:t>
            </a:r>
            <a:r>
              <a:rPr lang="ko-KR" altLang="en-US" sz="2000" dirty="0" err="1"/>
              <a:t>수있는</a:t>
            </a:r>
            <a:r>
              <a:rPr lang="ko-KR" altLang="en-US" sz="2000" dirty="0"/>
              <a:t> 서비스도 있고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개발자가 기능을 확장할 수 있도록 </a:t>
            </a:r>
            <a:r>
              <a:rPr lang="en-US" altLang="ko-KR" sz="2000" dirty="0"/>
              <a:t>API</a:t>
            </a:r>
            <a:r>
              <a:rPr lang="ko-KR" altLang="en-US" sz="2000" dirty="0"/>
              <a:t>를 지원해주는 서비스도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해외에는 꽤 많은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빌더가</a:t>
            </a:r>
            <a:r>
              <a:rPr lang="ko-KR" altLang="en-US" sz="2000" dirty="0"/>
              <a:t> 나와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(Api.ai, wit.ai </a:t>
            </a:r>
            <a:r>
              <a:rPr lang="en-US" altLang="ko-KR" sz="2000" dirty="0" err="1"/>
              <a:t>Chatfuel</a:t>
            </a:r>
            <a:r>
              <a:rPr lang="ko-KR" altLang="en-US" sz="2000" dirty="0"/>
              <a:t>등은 코딩 없이도 </a:t>
            </a:r>
            <a:r>
              <a:rPr lang="ko-KR" altLang="en-US" sz="2000" dirty="0" err="1"/>
              <a:t>챗봇을</a:t>
            </a:r>
            <a:r>
              <a:rPr lang="ko-KR" altLang="en-US" sz="2000" dirty="0"/>
              <a:t> 만들 수 있다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국내에서 개발된 </a:t>
            </a:r>
            <a:r>
              <a:rPr lang="ko-KR" altLang="en-US" sz="2000" dirty="0" err="1" smtClean="0"/>
              <a:t>챗봇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빌더는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카카오</a:t>
            </a:r>
            <a:r>
              <a:rPr lang="en-US" altLang="ko-KR" sz="2000" dirty="0"/>
              <a:t>I, </a:t>
            </a:r>
            <a:r>
              <a:rPr lang="ko-KR" altLang="en-US" sz="2000" dirty="0" err="1"/>
              <a:t>클로바</a:t>
            </a:r>
            <a:r>
              <a:rPr lang="en-US" altLang="ko-KR" sz="2000" dirty="0"/>
              <a:t>, </a:t>
            </a:r>
            <a:r>
              <a:rPr lang="ko-KR" altLang="en-US" sz="2000" dirty="0"/>
              <a:t>마인드맵이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빌더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368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187823" cy="1775153"/>
          </a:xfrm>
        </p:spPr>
        <p:txBody>
          <a:bodyPr/>
          <a:lstStyle/>
          <a:p>
            <a:r>
              <a:rPr lang="ko-KR" altLang="en-US" sz="2000" dirty="0"/>
              <a:t>페이스북에서 지원하는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플랫폼이다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비개발자도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챗봇을</a:t>
            </a:r>
            <a:r>
              <a:rPr lang="ko-KR" altLang="en-US" sz="2000" dirty="0"/>
              <a:t> 직접 만들어 볼 수 있을 정도로 사용법이 간단하다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클릭 몇 번으로 페이스북과 연결이 가능하다</a:t>
            </a:r>
            <a:r>
              <a:rPr lang="en-US" altLang="ko-KR" sz="2000" dirty="0"/>
              <a:t>.</a:t>
            </a:r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빌더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0408" y="1003491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Chatfuel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facebook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10" name="Picture 2" descr="C:\Users\kkkhy\Desktop\chatfu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68" y="3386547"/>
            <a:ext cx="3788064" cy="2510128"/>
          </a:xfrm>
          <a:prstGeom prst="rect">
            <a:avLst/>
          </a:prstGeom>
          <a:noFill/>
          <a:effectLst>
            <a:outerShdw blurRad="203200" sx="102000" sy="102000" algn="ctr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853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187823" cy="1775153"/>
          </a:xfrm>
        </p:spPr>
        <p:txBody>
          <a:bodyPr/>
          <a:lstStyle/>
          <a:p>
            <a:r>
              <a:rPr lang="ko-KR" altLang="en-US" sz="2000" dirty="0"/>
              <a:t>구글이 제공하는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플랫폼이다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의도분석</a:t>
            </a:r>
            <a:r>
              <a:rPr lang="en-US" altLang="ko-KR" sz="2000" dirty="0"/>
              <a:t>(Intent)</a:t>
            </a:r>
            <a:r>
              <a:rPr lang="ko-KR" altLang="en-US" sz="2000" dirty="0"/>
              <a:t>과 성분분석</a:t>
            </a:r>
            <a:r>
              <a:rPr lang="en-US" altLang="ko-KR" sz="2000" dirty="0"/>
              <a:t>(Entity)</a:t>
            </a:r>
            <a:r>
              <a:rPr lang="ko-KR" altLang="en-US" sz="2000" dirty="0"/>
              <a:t>를 지원한다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메신저 연동이 쉽고</a:t>
            </a:r>
            <a:r>
              <a:rPr lang="en-US" altLang="ko-KR" sz="2000" dirty="0"/>
              <a:t>, </a:t>
            </a:r>
            <a:r>
              <a:rPr lang="ko-KR" altLang="en-US" sz="2000" dirty="0"/>
              <a:t>외부 </a:t>
            </a:r>
            <a:r>
              <a:rPr lang="ko-KR" altLang="en-US" sz="2000" dirty="0" err="1"/>
              <a:t>서버와도</a:t>
            </a:r>
            <a:r>
              <a:rPr lang="ko-KR" altLang="en-US" sz="2000" dirty="0"/>
              <a:t> 연결이 가능하다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빌더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0408" y="1003491"/>
            <a:ext cx="2484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Dialogflow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(google)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8" name="Picture 2" descr="C:\Users\kkkhy\Desktop\dialogfl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42" y="3248616"/>
            <a:ext cx="4220136" cy="2786152"/>
          </a:xfrm>
          <a:prstGeom prst="rect">
            <a:avLst/>
          </a:prstGeom>
          <a:noFill/>
          <a:effectLst>
            <a:outerShdw blurRad="203200" algn="ctr" rotWithShape="0">
              <a:prstClr val="black">
                <a:alpha val="2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406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38420" y="1916590"/>
            <a:ext cx="8187823" cy="1775153"/>
          </a:xfrm>
        </p:spPr>
        <p:txBody>
          <a:bodyPr/>
          <a:lstStyle/>
          <a:p>
            <a:r>
              <a:rPr lang="ko-KR" altLang="en-US" sz="2000" dirty="0" err="1"/>
              <a:t>카카오톡</a:t>
            </a:r>
            <a:r>
              <a:rPr lang="ko-KR" altLang="en-US" sz="2000" dirty="0"/>
              <a:t> 플러스 친구에 적용이 가능한 </a:t>
            </a:r>
            <a:r>
              <a:rPr lang="ko-KR" altLang="en-US" sz="2000" dirty="0" err="1"/>
              <a:t>텍스트형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챗봇</a:t>
            </a:r>
            <a:r>
              <a:rPr lang="ko-KR" altLang="en-US" sz="2000" dirty="0"/>
              <a:t> 개발이 가능하다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카카오미니에</a:t>
            </a:r>
            <a:r>
              <a:rPr lang="ko-KR" altLang="en-US" sz="2000" dirty="0"/>
              <a:t> 적용된 음성 인터페이스와 호환되어 </a:t>
            </a:r>
            <a:r>
              <a:rPr lang="ko-KR" altLang="en-US" sz="2000" dirty="0" err="1"/>
              <a:t>음성형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챗봇도</a:t>
            </a:r>
            <a:r>
              <a:rPr lang="ko-KR" altLang="en-US" sz="2000" dirty="0"/>
              <a:t> 개발 가능하다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빌더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0408" y="1003491"/>
            <a:ext cx="1933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7" name="Picture 2" descr="C:\Users\kkkhy\Desktop\kaka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15" y="3329174"/>
            <a:ext cx="4061170" cy="2671332"/>
          </a:xfrm>
          <a:prstGeom prst="rect">
            <a:avLst/>
          </a:prstGeom>
          <a:noFill/>
          <a:effectLst>
            <a:outerShdw blurRad="203200" sx="102000" sy="102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335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챗봇의</a:t>
            </a:r>
            <a:r>
              <a:rPr lang="ko-KR" altLang="en-US" dirty="0"/>
              <a:t> 두 가지 모델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46AA0EB-CDFC-FD46-A080-E1A4ED57CE6C}"/>
              </a:ext>
            </a:extLst>
          </p:cNvPr>
          <p:cNvSpPr/>
          <p:nvPr/>
        </p:nvSpPr>
        <p:spPr>
          <a:xfrm>
            <a:off x="1325088" y="2647336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검색 모델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(Retrieval Based Model)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34253CB-9DF6-8B4F-B016-C217F7A7E4DB}"/>
              </a:ext>
            </a:extLst>
          </p:cNvPr>
          <p:cNvSpPr/>
          <p:nvPr/>
        </p:nvSpPr>
        <p:spPr>
          <a:xfrm>
            <a:off x="1325088" y="3876781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생성 모델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(Generative Model)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5088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355373" cy="4028570"/>
          </a:xfrm>
        </p:spPr>
        <p:txBody>
          <a:bodyPr/>
          <a:lstStyle/>
          <a:p>
            <a:r>
              <a:rPr lang="ko-KR" altLang="en-US" dirty="0"/>
              <a:t>사용자의 질문 내용과 문맥에 기반해서 의도를 파악하고 적절한 응답을 선택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r>
              <a:rPr lang="ko-KR" altLang="en-US" dirty="0"/>
              <a:t>하는 방식을 말한다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새로운 텍스트를 생성하지 않고 미리 만들어진 답변에서 답을 고르는 방식이다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답변의 내용이 정확하고 문법에 맞지 않는 답변을 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모델</a:t>
            </a:r>
            <a:r>
              <a:rPr lang="en-US" altLang="ko-KR" dirty="0"/>
              <a:t>(</a:t>
            </a:r>
            <a:r>
              <a:rPr lang="en-US" dirty="0"/>
              <a:t>Retrieval Based Model)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방법</a:t>
            </a:r>
            <a:r>
              <a:rPr lang="en-US" altLang="ko-KR" dirty="0"/>
              <a:t>(4/5)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sz="2000" b="1" dirty="0"/>
              <a:t>①</a:t>
            </a:r>
            <a:r>
              <a:rPr lang="en-US" altLang="ko-KR" sz="2000" dirty="0"/>
              <a:t> Add Python 3.5 to PATH 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b="1" dirty="0"/>
              <a:t>②</a:t>
            </a:r>
            <a:r>
              <a:rPr lang="en-US" altLang="ko-KR" sz="2000" dirty="0"/>
              <a:t> Install Now </a:t>
            </a:r>
            <a:r>
              <a:rPr lang="ko-KR" altLang="en-US" sz="2000" dirty="0"/>
              <a:t>클릭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9" name="Picture 2" descr="C:\Users\kkkhy\Desktop\pytho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68" y="3128360"/>
            <a:ext cx="5212511" cy="31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249184" y="6014504"/>
            <a:ext cx="1571084" cy="21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18971" y="4023822"/>
            <a:ext cx="3469476" cy="851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98042" y="5533480"/>
            <a:ext cx="6062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35191" y="3805809"/>
            <a:ext cx="3687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5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대화 상대의 질문 의도를 파악하기 보다는 사용자의 질문에 대한 최선의 답변을 생성한다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사용자의 질문에 대한 새로운 답변을 만들어 내기 때문에 마치 사람과 이야기하는 듯한 인상을 주기도 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가벼운 일상 대화를 제공하는 </a:t>
            </a:r>
            <a:r>
              <a:rPr lang="ko-KR" altLang="en-US" dirty="0" err="1"/>
              <a:t>챗봇에서</a:t>
            </a:r>
            <a:r>
              <a:rPr lang="ko-KR" altLang="en-US" dirty="0"/>
              <a:t> 주로 사용된다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smtClean="0"/>
              <a:t>기계 학습을 </a:t>
            </a:r>
            <a:r>
              <a:rPr lang="ko-KR" altLang="en-US" dirty="0"/>
              <a:t>활용하여  답변을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모델</a:t>
            </a:r>
            <a:r>
              <a:rPr lang="en-US" altLang="ko-KR" dirty="0"/>
              <a:t>(</a:t>
            </a:r>
            <a:r>
              <a:rPr lang="en-US" dirty="0"/>
              <a:t>Generative Model)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917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z="2200" dirty="0"/>
              <a:t>기계학습이란 문제를 해결하기 위한 맞춤 코드를 작성하지 않고도 데이터로부터 </a:t>
            </a:r>
            <a:r>
              <a:rPr lang="ko-KR" altLang="en-US" sz="2200" b="1" dirty="0"/>
              <a:t>학습</a:t>
            </a:r>
            <a:r>
              <a:rPr lang="ko-KR" altLang="en-US" sz="2200" dirty="0"/>
              <a:t>하고 일반화된 </a:t>
            </a:r>
            <a:r>
              <a:rPr lang="ko-KR" altLang="en-US" sz="2200" b="1" dirty="0"/>
              <a:t>알고리즘</a:t>
            </a:r>
            <a:r>
              <a:rPr lang="ko-KR" altLang="en-US" sz="2200" dirty="0"/>
              <a:t>을 이용하여 문제를 해결하는 것이다</a:t>
            </a:r>
            <a:r>
              <a:rPr lang="en-US" altLang="ko-KR" sz="2200" dirty="0"/>
              <a:t>.</a:t>
            </a:r>
            <a:br>
              <a:rPr lang="en-US" altLang="ko-KR" sz="2200" dirty="0"/>
            </a:br>
            <a:endParaRPr lang="en-US" altLang="ko-KR" sz="2200" dirty="0"/>
          </a:p>
          <a:p>
            <a:r>
              <a:rPr lang="ko-KR" altLang="en-US" sz="2200" b="1" dirty="0" err="1"/>
              <a:t>알파고</a:t>
            </a:r>
            <a:r>
              <a:rPr lang="ko-KR" altLang="en-US" sz="2200" dirty="0" err="1"/>
              <a:t>와</a:t>
            </a:r>
            <a:r>
              <a:rPr lang="ko-KR" altLang="en-US" sz="2200" dirty="0"/>
              <a:t> </a:t>
            </a:r>
            <a:r>
              <a:rPr lang="ko-KR" altLang="en-US" sz="2200" b="1" dirty="0"/>
              <a:t>개와 고양이 분류하기</a:t>
            </a:r>
            <a:r>
              <a:rPr lang="ko-KR" altLang="en-US" sz="2200" dirty="0"/>
              <a:t>는 가장 널리 알려진 기계학습 사례이다</a:t>
            </a:r>
            <a:r>
              <a:rPr lang="en-US" altLang="ko-KR" sz="2200" dirty="0"/>
              <a:t>.</a:t>
            </a:r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</a:t>
            </a:r>
            <a:r>
              <a:rPr lang="en-US" dirty="0"/>
              <a:t>machine learning)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82725" y="4120568"/>
            <a:ext cx="5223212" cy="1894154"/>
            <a:chOff x="1530167" y="4067991"/>
            <a:chExt cx="5857112" cy="21240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167" y="4067991"/>
              <a:ext cx="2822482" cy="21074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931" y="4084569"/>
              <a:ext cx="2813348" cy="21074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42386711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</a:t>
            </a:r>
            <a:r>
              <a:rPr lang="en-US" dirty="0"/>
              <a:t>machine learning)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088" y="2286568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지도학습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(Supervised Learning)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25088" y="3489128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비지도학습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(Unsupervised Learning)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5088" y="4691688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나눔고딕" pitchFamily="50" charset="-127"/>
                <a:ea typeface="나눔고딕" pitchFamily="50" charset="-127"/>
              </a:rPr>
              <a:t>강화학습</a:t>
            </a:r>
            <a:r>
              <a:rPr lang="en-US" altLang="ko-KR" sz="2800" dirty="0">
                <a:latin typeface="나눔고딕" pitchFamily="50" charset="-127"/>
                <a:ea typeface="나눔고딕" pitchFamily="50" charset="-127"/>
              </a:rPr>
              <a:t>(Reinforcement Learning)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319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데이터에 대한 레이블</a:t>
            </a:r>
            <a:r>
              <a:rPr lang="en-US" altLang="ko-KR" dirty="0"/>
              <a:t>(Label)</a:t>
            </a:r>
            <a:r>
              <a:rPr lang="ko-KR" altLang="en-US" dirty="0"/>
              <a:t>이 주어진 상태로 기계를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학습시키는 방법이다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 문제를 해결하는데 유용하게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지도학습</a:t>
            </a:r>
            <a:r>
              <a:rPr lang="en-US" altLang="ko-KR" dirty="0"/>
              <a:t>(</a:t>
            </a:r>
            <a:r>
              <a:rPr lang="en-US" dirty="0"/>
              <a:t>Supervised Learning)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85187" y="3429000"/>
            <a:ext cx="5309392" cy="2642144"/>
            <a:chOff x="2065750" y="2946753"/>
            <a:chExt cx="8210765" cy="35570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750" y="2946753"/>
              <a:ext cx="3621066" cy="355703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48517" y="3568143"/>
              <a:ext cx="4127998" cy="19888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사자인가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코알라인가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아니면 고양이인가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?</a:t>
              </a:r>
            </a:p>
            <a:p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분류 알고리즘으로 </a:t>
              </a:r>
              <a:endParaRPr lang="en-US" altLang="ko-KR" dirty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dirty="0">
                  <a:latin typeface="나눔고딕" pitchFamily="50" charset="-127"/>
                  <a:ea typeface="나눔고딕" pitchFamily="50" charset="-127"/>
                </a:rPr>
                <a:t>이 문제를 해결할 수 있다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0738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데이터에 대한 레이블 없이 순수 데이터만 가지고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기계를 학습시킨다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딥러닝</a:t>
            </a:r>
            <a:r>
              <a:rPr lang="ko-KR" altLang="en-US" dirty="0"/>
              <a:t> 모델에 뭘 할지에 대한 명확한 지시 없이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데이터가 주어진다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알고리즘은 유용한 특징을 추출하고 구조를 분석함으로써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자동적으로 데이터 안에서 구조를 찾는다</a:t>
            </a:r>
            <a:r>
              <a:rPr lang="en-US" altLang="ko-KR" dirty="0"/>
              <a:t>.</a:t>
            </a: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비지도학습</a:t>
            </a:r>
            <a:r>
              <a:rPr lang="en-US" altLang="ko-KR" dirty="0"/>
              <a:t>(</a:t>
            </a:r>
            <a:r>
              <a:rPr lang="en-US" dirty="0"/>
              <a:t>Unsupervised Learning)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788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행동을 하고 시행착오를 겪으면서 학습하는 것이다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어떤 환경 안에서 정의된 에이전트가 현재의 상태를 인식하여</a:t>
            </a:r>
            <a:r>
              <a:rPr lang="en-US" altLang="ko-KR" dirty="0"/>
              <a:t>, </a:t>
            </a:r>
            <a:r>
              <a:rPr lang="ko-KR" altLang="en-US" dirty="0"/>
              <a:t>선택 가능한 행동 중에서 보상을 최대화하는 행동 혹은 행동 순서를 선택하는 방법이다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별도의 데이터를 제공하지 않고 환경과 행동에 따른 보상만 주어진다</a:t>
            </a:r>
            <a:r>
              <a:rPr lang="en-US" altLang="ko-KR" dirty="0"/>
              <a:t>.</a:t>
            </a: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/>
              <a:t>강화학습</a:t>
            </a:r>
            <a:r>
              <a:rPr lang="en-US" altLang="ko-KR" sz="3200" dirty="0"/>
              <a:t>(Reinforcement Learning)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596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err="1" smtClean="0"/>
              <a:t>텐서플로를</a:t>
            </a:r>
            <a:r>
              <a:rPr lang="ko-KR" altLang="en-US" dirty="0" smtClean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MNIST </a:t>
            </a:r>
            <a:r>
              <a:rPr lang="ko-KR" altLang="en-US" dirty="0"/>
              <a:t>문자 인식 프로그램을 만들어라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MNIST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란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28×28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크기의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0~9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사이의 숫자 이미지와 이에 해당하는 레이블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(Label)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구성된 데이터셋이다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MNIST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텐서플로에서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기본으로 제공한다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" name="직사각형 8">
            <a:extLst>
              <a:ext uri="{FF2B5EF4-FFF2-40B4-BE49-F238E27FC236}">
                <a16:creationId xmlns="" xmlns:a16="http://schemas.microsoft.com/office/drawing/2014/main" id="{B9D7CAB2-FC22-A84B-8D2D-168559969731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7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챗봇과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머신러닝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423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571" y="1137392"/>
            <a:ext cx="3550972" cy="544533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순환 신경망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Sequence2Sequence?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기계학습 기반 챗봇 만들기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실습 환경 설정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데이터 소개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학습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 실행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GUI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지원하는 챗봇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CNN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 통합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199" y="1943535"/>
            <a:ext cx="3671063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챗봇실습</a:t>
            </a:r>
            <a:r>
              <a:rPr lang="en-US" altLang="ko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 </a:t>
            </a:r>
            <a:r>
              <a:rPr lang="en-US" altLang="ko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" altLang="en-US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종합</a:t>
            </a:r>
            <a:endParaRPr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897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연속성이 있는 데이터를 다루는 신경망 모델이다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음성인식이나 자연어 처리 분야에서 많이 사용된다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자연어의 경우 단어 하나만으로 처리가 어렵고 앞뒤 문맥을 함께 이해해야 해석이 가능하다</a:t>
            </a:r>
            <a:r>
              <a:rPr lang="en-US" altLang="ko-KR" dirty="0"/>
              <a:t>(RNN </a:t>
            </a:r>
            <a:r>
              <a:rPr lang="ko-KR" altLang="en-US" dirty="0"/>
              <a:t>모델이 사용되는 이유</a:t>
            </a:r>
            <a:r>
              <a:rPr lang="en-US" altLang="ko-KR" dirty="0"/>
              <a:t>).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LSTM(Long-Short Term Memory) </a:t>
            </a:r>
            <a:r>
              <a:rPr lang="ko-KR" altLang="en-US" dirty="0"/>
              <a:t>알고리즘이 주로 사용된다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</a:t>
            </a:r>
            <a:r>
              <a:rPr lang="en-US" altLang="ko-KR" sz="2000" dirty="0"/>
              <a:t>(</a:t>
            </a:r>
            <a:r>
              <a:rPr lang="en-US" sz="2000" dirty="0"/>
              <a:t>Recurrent Neural Networks, RNN)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6968196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</a:t>
            </a:r>
            <a:r>
              <a:rPr lang="ko-KR" altLang="en-US" dirty="0"/>
              <a:t> 두 개의 </a:t>
            </a:r>
            <a:r>
              <a:rPr lang="en-US" altLang="ko-KR" dirty="0"/>
              <a:t>RNN</a:t>
            </a:r>
            <a:r>
              <a:rPr lang="ko-KR" altLang="en-US" dirty="0"/>
              <a:t>을 이용하여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문장을 학습하는 기법이다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기계번역 연구를 통해 나온 기술이며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주로 번역 기술에 사용된다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번역이 언어를 또다른 언어로 바꿔주는 것인데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이것을 변형하여 다른 언어가 아니라 응답으로 변환해주는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방식으로 </a:t>
            </a:r>
            <a:r>
              <a:rPr lang="ko-KR" altLang="en-US" dirty="0" err="1"/>
              <a:t>챗봇에</a:t>
            </a:r>
            <a:r>
              <a:rPr lang="ko-KR" altLang="en-US" dirty="0"/>
              <a:t> 응용이 가능하다</a:t>
            </a:r>
            <a:r>
              <a:rPr lang="en-US" altLang="ko-KR" dirty="0"/>
              <a:t>.</a:t>
            </a:r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Sequence2Sequence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286716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06B55BF-89DC-8849-A27A-DD73875BF792}"/>
              </a:ext>
            </a:extLst>
          </p:cNvPr>
          <p:cNvSpPr/>
          <p:nvPr/>
        </p:nvSpPr>
        <p:spPr>
          <a:xfrm>
            <a:off x="924792" y="3084516"/>
            <a:ext cx="7721120" cy="282329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방법</a:t>
            </a:r>
            <a:r>
              <a:rPr lang="en-US" altLang="ko-KR" dirty="0"/>
              <a:t>(5/5)</a:t>
            </a:r>
          </a:p>
          <a:p>
            <a:pPr marL="457200" lvl="1" indent="0">
              <a:buNone/>
            </a:pPr>
            <a:r>
              <a:rPr lang="ko-KR" altLang="en-US" sz="2000" dirty="0"/>
              <a:t>설치 완료 후 </a:t>
            </a:r>
            <a:r>
              <a:rPr lang="ko-KR" altLang="en-US" sz="2000" b="1" dirty="0"/>
              <a:t>①</a:t>
            </a:r>
            <a:r>
              <a:rPr lang="en-US" altLang="ko-KR" sz="2000" b="1" dirty="0"/>
              <a:t> </a:t>
            </a:r>
            <a:r>
              <a:rPr lang="en-US" altLang="ko-KR" sz="2000" dirty="0"/>
              <a:t>&gt;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② </a:t>
            </a:r>
            <a:r>
              <a:rPr lang="ko-KR" altLang="en-US" sz="2000" dirty="0"/>
              <a:t>명령 프롬프트</a:t>
            </a:r>
            <a:r>
              <a:rPr lang="en-US" altLang="ko-KR" sz="2000" dirty="0"/>
              <a:t>(CMD)</a:t>
            </a:r>
            <a:endParaRPr lang="ko-KR" altLang="en-US" sz="2000" dirty="0"/>
          </a:p>
          <a:p>
            <a:pPr marL="457200" lvl="1" indent="0">
              <a:buNone/>
            </a:pPr>
            <a:r>
              <a:rPr lang="en-US" altLang="ko-KR" sz="2000" b="1" dirty="0"/>
              <a:t>③</a:t>
            </a:r>
            <a:r>
              <a:rPr lang="en-US" altLang="ko-KR" sz="2000" dirty="0"/>
              <a:t> python –V </a:t>
            </a:r>
            <a:r>
              <a:rPr lang="ko-KR" altLang="en-US" sz="2000" dirty="0"/>
              <a:t>입력 후 </a:t>
            </a:r>
            <a:r>
              <a:rPr lang="en-US" altLang="ko-KR" sz="2000" dirty="0"/>
              <a:t>Python 3.5.4 </a:t>
            </a:r>
            <a:r>
              <a:rPr lang="ko-KR" altLang="en-US" sz="2000" dirty="0"/>
              <a:t>나오면 설치 성공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3" name="Picture 2" descr="C:\Users\kkkhy\Desktop\python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84" y="3710304"/>
            <a:ext cx="2075805" cy="127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kkkhy\Desktop\python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37" y="3741541"/>
            <a:ext cx="2594489" cy="9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64156" y="3008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Picture 5" descr="C:\Users\kkkhy\Desktop\KakaoTalk_20190105_02505726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768" y="3207014"/>
            <a:ext cx="1494374" cy="25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020282" y="5464217"/>
            <a:ext cx="753884" cy="194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38118" y="3503477"/>
            <a:ext cx="1328450" cy="266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2344" y="5282701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82344" y="3350403"/>
            <a:ext cx="300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41546" y="4027768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702073" y="4176085"/>
            <a:ext cx="1319206" cy="297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14861" cy="4028570"/>
          </a:xfrm>
        </p:spPr>
        <p:txBody>
          <a:bodyPr/>
          <a:lstStyle/>
          <a:p>
            <a:r>
              <a:rPr lang="ko-KR" altLang="en-US" dirty="0" smtClean="0"/>
              <a:t>기계 학습을 </a:t>
            </a:r>
            <a:r>
              <a:rPr lang="ko-KR" altLang="en-US" dirty="0"/>
              <a:t>활용하여 답변을 생성해내는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mtClean="0"/>
              <a:t>생성 모델 </a:t>
            </a:r>
            <a:r>
              <a:rPr lang="ko-KR" altLang="en-US" dirty="0"/>
              <a:t>기반의 </a:t>
            </a:r>
            <a:r>
              <a:rPr lang="ko-KR" altLang="en-US" dirty="0" err="1"/>
              <a:t>챗봇이다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구글에서 공개한 </a:t>
            </a:r>
            <a:r>
              <a:rPr lang="en-US" altLang="ko-KR" dirty="0"/>
              <a:t>NMT(Neural Machine Translation) Tutorial</a:t>
            </a:r>
            <a:r>
              <a:rPr lang="ko-KR" altLang="en-US" dirty="0"/>
              <a:t>을 기반으로 한다</a:t>
            </a:r>
            <a:r>
              <a:rPr lang="en-US" altLang="ko-KR" dirty="0"/>
              <a:t>.</a:t>
            </a:r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기반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4359886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 기반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64531" y="2122997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실습 환경 설정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64531" y="3119526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학습 데이터 소개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64531" y="4116055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itchFamily="50" charset="-127"/>
                <a:ea typeface="나눔고딕" pitchFamily="50" charset="-127"/>
              </a:rPr>
              <a:t>데이터 학습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4531" y="5112584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ea typeface="나눔고딕" pitchFamily="50" charset="-127"/>
              </a:rPr>
              <a:t>챗봇</a:t>
            </a:r>
            <a:r>
              <a:rPr lang="ko-KR" altLang="en-US" sz="2800" dirty="0">
                <a:ea typeface="나눔고딕" pitchFamily="50" charset="-127"/>
              </a:rPr>
              <a:t> 실행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127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https://github.com/Lima-Co/erica_bot</a:t>
            </a:r>
            <a:endParaRPr lang="ko" alt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설정</a:t>
            </a:r>
            <a:r>
              <a:rPr lang="en-US" altLang="ko-KR" dirty="0"/>
              <a:t>(1/4)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52" y="2406824"/>
            <a:ext cx="4801815" cy="36493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90976" y="1056467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코드 다운로드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3155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>
            <a:extLst>
              <a:ext uri="{FF2B5EF4-FFF2-40B4-BE49-F238E27FC236}">
                <a16:creationId xmlns="" xmlns:a16="http://schemas.microsoft.com/office/drawing/2014/main" id="{83084EFB-80D9-E842-93D8-838B530ECC6A}"/>
              </a:ext>
            </a:extLst>
          </p:cNvPr>
          <p:cNvSpPr/>
          <p:nvPr/>
        </p:nvSpPr>
        <p:spPr>
          <a:xfrm>
            <a:off x="1086157" y="2277692"/>
            <a:ext cx="7563138" cy="140219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설정</a:t>
            </a:r>
            <a:r>
              <a:rPr lang="en-US" altLang="ko-KR" dirty="0"/>
              <a:t>(2/4)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90976" y="1056467"/>
            <a:ext cx="1768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코드 설치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8133" y="1840882"/>
            <a:ext cx="4386138" cy="2870953"/>
            <a:chOff x="773324" y="663112"/>
            <a:chExt cx="2684300" cy="3272683"/>
          </a:xfrm>
        </p:grpSpPr>
        <p:sp>
          <p:nvSpPr>
            <p:cNvPr id="9" name="TextBox 8"/>
            <p:cNvSpPr txBox="1"/>
            <p:nvPr/>
          </p:nvSpPr>
          <p:spPr>
            <a:xfrm>
              <a:off x="773325" y="663112"/>
              <a:ext cx="2625438" cy="385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압축을 풀어 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C:\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로 복사 붙여 넣기를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한다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6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324" y="2988517"/>
              <a:ext cx="2684300" cy="94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가상 환경 활성화 후</a:t>
              </a:r>
              <a:endParaRPr lang="en-US" altLang="ko-KR" sz="1600" dirty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C:\erica_bot-master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디렉터리로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이동</a:t>
              </a:r>
              <a:endParaRPr lang="en-US" altLang="ko-KR" sz="1600" dirty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패키지 설치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(pip install –r requirements.txt)</a:t>
              </a:r>
              <a:endParaRPr lang="ko-KR" altLang="en-US" sz="16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1" name="Picture 2" descr="C:\Users\phm\Desktop\eric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9"/>
          <a:stretch/>
        </p:blipFill>
        <p:spPr bwMode="auto">
          <a:xfrm>
            <a:off x="1354765" y="2509353"/>
            <a:ext cx="7056438" cy="93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hm\Desktop\erica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6" y="4853207"/>
            <a:ext cx="6865938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575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1600" dirty="0">
                <a:hlinkClick r:id="rId2"/>
              </a:rPr>
              <a:t>https://github.com/Lima-Co/CNN</a:t>
            </a:r>
            <a:r>
              <a:rPr lang="en-US" altLang="ko-KR" sz="1600" dirty="0"/>
              <a:t> </a:t>
            </a:r>
            <a:endParaRPr lang="ko" alt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설정</a:t>
            </a:r>
            <a:r>
              <a:rPr lang="en-US" altLang="ko-KR" dirty="0"/>
              <a:t>(3/4)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08" y="2404032"/>
            <a:ext cx="4801815" cy="36493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90976" y="1056467"/>
            <a:ext cx="2313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코드 다운로드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31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5FFB7486-2688-9349-9394-0C5F35E161AB}"/>
              </a:ext>
            </a:extLst>
          </p:cNvPr>
          <p:cNvSpPr/>
          <p:nvPr/>
        </p:nvSpPr>
        <p:spPr>
          <a:xfrm>
            <a:off x="1086157" y="2277692"/>
            <a:ext cx="7563138" cy="140219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 설정</a:t>
            </a:r>
            <a:r>
              <a:rPr lang="en-US" altLang="ko-KR" dirty="0"/>
              <a:t>(4/4)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90976" y="1056467"/>
            <a:ext cx="1899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코드 설치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88133" y="1840882"/>
            <a:ext cx="4386138" cy="2870953"/>
            <a:chOff x="773324" y="663112"/>
            <a:chExt cx="2684300" cy="3272683"/>
          </a:xfrm>
        </p:grpSpPr>
        <p:sp>
          <p:nvSpPr>
            <p:cNvPr id="9" name="TextBox 8"/>
            <p:cNvSpPr txBox="1"/>
            <p:nvPr/>
          </p:nvSpPr>
          <p:spPr>
            <a:xfrm>
              <a:off x="773325" y="663112"/>
              <a:ext cx="2625438" cy="385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압축을 풀어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C:\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 복사 붙여 넣기를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한다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3324" y="2988517"/>
              <a:ext cx="2684300" cy="947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가상 환경 활성화 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C:\CNN-master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디렉터리로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패키지 설치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(pip install –r requirements.txt)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170" name="Picture 2" descr="C:\Users\phm\Desktop\erica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36" y="2592423"/>
            <a:ext cx="6950075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phm\Desktop\eric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61" y="4811944"/>
            <a:ext cx="6387783" cy="73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654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ko-KR" altLang="en-US" dirty="0"/>
              <a:t>학습 데이터 경로 </a:t>
            </a:r>
            <a:r>
              <a:rPr lang="en-US" altLang="ko-KR" dirty="0"/>
              <a:t>: data/</a:t>
            </a:r>
            <a:br>
              <a:rPr lang="en-US" altLang="ko-KR" dirty="0"/>
            </a:br>
            <a:endParaRPr lang="en-US" altLang="ko" dirty="0"/>
          </a:p>
          <a:p>
            <a:r>
              <a:rPr lang="en-US" altLang="ko" b="1" dirty="0"/>
              <a:t>Train set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학습용 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데이터가 많을수록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챗봇의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질이 좋아진다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/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train.req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train.rep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답변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" b="1" dirty="0"/>
              <a:t>Test set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학습의 정확도를 평가하기 위한 테스트 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학습용 데이터를 대표할 수 있어야함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test.req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test.rep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답변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/>
            <a:endParaRPr lang="en-US" altLang="ko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소개</a:t>
            </a:r>
            <a:r>
              <a:rPr lang="en-US" altLang="ko-KR" dirty="0"/>
              <a:t>(1/4)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21179206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en-US" altLang="ko" b="1" dirty="0"/>
              <a:t>Dev set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성능 개선을 위한 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테스트 데이터를 대표할 수 있어야함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dev.req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dev.rep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답변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" b="1" dirty="0"/>
              <a:t>Vocabulary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테스트시에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사용되는 단어집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train.req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train.rep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 각각에 대한 단어집이 필요함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vocab.req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vocab.rep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답변 문장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소개</a:t>
            </a:r>
            <a:r>
              <a:rPr lang="en-US" altLang="ko-KR" dirty="0"/>
              <a:t>(2/4)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35531867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ko-KR" altLang="en-US" dirty="0"/>
              <a:t>단어집 생성</a:t>
            </a:r>
            <a:r>
              <a:rPr lang="en-US" altLang="ko-KR" dirty="0"/>
              <a:t>(</a:t>
            </a:r>
            <a:r>
              <a:rPr lang="en-US" altLang="ko" dirty="0"/>
              <a:t>Vocabulary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질문 단어집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(data/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vocab.req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)</a:t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</a:b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/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</a:b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/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</a:b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a typeface="나눔고딕" pitchFamily="50" charset="-127"/>
            </a:endParaRPr>
          </a:p>
          <a:p>
            <a:pPr lvl="1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답변 단어집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(data/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vocab.rep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)</a:t>
            </a:r>
            <a:endParaRPr lang="en-US" altLang="ko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소개</a:t>
            </a:r>
            <a:r>
              <a:rPr lang="en-US" altLang="ko-KR" dirty="0"/>
              <a:t>(3/4)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798089BB-595F-9A48-BAB3-1F8F6C0D24BA}"/>
              </a:ext>
            </a:extLst>
          </p:cNvPr>
          <p:cNvGrpSpPr/>
          <p:nvPr/>
        </p:nvGrpSpPr>
        <p:grpSpPr>
          <a:xfrm>
            <a:off x="1306743" y="3076855"/>
            <a:ext cx="7319500" cy="652785"/>
            <a:chOff x="1306743" y="3016727"/>
            <a:chExt cx="7319500" cy="652785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AC023AD-64D7-6F42-BC45-12FC81BFE115}"/>
                </a:ext>
              </a:extLst>
            </p:cNvPr>
            <p:cNvSpPr/>
            <p:nvPr/>
          </p:nvSpPr>
          <p:spPr>
            <a:xfrm>
              <a:off x="1306743" y="3068232"/>
              <a:ext cx="7319500" cy="6012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6" t="-35066"/>
            <a:stretch/>
          </p:blipFill>
          <p:spPr>
            <a:xfrm>
              <a:off x="2249296" y="3016727"/>
              <a:ext cx="5418841" cy="55886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11C0B7-4ACD-F846-8758-5683BA7106E0}"/>
              </a:ext>
            </a:extLst>
          </p:cNvPr>
          <p:cNvGrpSpPr/>
          <p:nvPr/>
        </p:nvGrpSpPr>
        <p:grpSpPr>
          <a:xfrm>
            <a:off x="1306743" y="4631560"/>
            <a:ext cx="7319500" cy="601280"/>
            <a:chOff x="1306743" y="4631560"/>
            <a:chExt cx="7319500" cy="601280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0B6A553B-9BC4-864C-9C5A-BDA0E98DC54F}"/>
                </a:ext>
              </a:extLst>
            </p:cNvPr>
            <p:cNvSpPr/>
            <p:nvPr/>
          </p:nvSpPr>
          <p:spPr>
            <a:xfrm>
              <a:off x="1306743" y="4631560"/>
              <a:ext cx="7319500" cy="6012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0070C0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9" t="1039"/>
            <a:stretch/>
          </p:blipFill>
          <p:spPr>
            <a:xfrm>
              <a:off x="2215220" y="4761587"/>
              <a:ext cx="5429865" cy="34122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1024E645-367E-6041-B280-7E2C5167E8F7}"/>
              </a:ext>
            </a:extLst>
          </p:cNvPr>
          <p:cNvGrpSpPr/>
          <p:nvPr/>
        </p:nvGrpSpPr>
        <p:grpSpPr>
          <a:xfrm>
            <a:off x="1306743" y="4685348"/>
            <a:ext cx="7319500" cy="601280"/>
            <a:chOff x="1306743" y="4631560"/>
            <a:chExt cx="7319500" cy="601280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A41ED6FA-E3A2-BD40-8E6B-A42AB23AADD2}"/>
                </a:ext>
              </a:extLst>
            </p:cNvPr>
            <p:cNvSpPr/>
            <p:nvPr/>
          </p:nvSpPr>
          <p:spPr>
            <a:xfrm>
              <a:off x="1306743" y="4631560"/>
              <a:ext cx="7319500" cy="6012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0070C0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6E06F27-ACB0-4742-82A0-29C56585D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9" t="1039"/>
            <a:stretch/>
          </p:blipFill>
          <p:spPr>
            <a:xfrm>
              <a:off x="2215220" y="4761587"/>
              <a:ext cx="5429865" cy="341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7769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ko-KR" altLang="en-US" sz="2200" dirty="0"/>
              <a:t>학습 데이터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단어집</a:t>
            </a:r>
            <a:endParaRPr lang="en-US" altLang="ko-KR" sz="2200" dirty="0"/>
          </a:p>
          <a:p>
            <a:pPr marL="457200" lvl="1" indent="0">
              <a:buNone/>
            </a:pPr>
            <a:endParaRPr lang="en-US" altLang="ko-KR" sz="2200" dirty="0"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소개</a:t>
            </a:r>
            <a:r>
              <a:rPr lang="en-US" altLang="ko-KR" dirty="0"/>
              <a:t>(4/4)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4098" name="Picture 2" descr="C:\Users\phm\Desktop\erica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02" y="1843244"/>
            <a:ext cx="5840557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phm\Desktop\erica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02" y="3856658"/>
            <a:ext cx="5833341" cy="20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4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1B2D869-F696-4C49-A5DB-8F973F2B6EA6}"/>
              </a:ext>
            </a:extLst>
          </p:cNvPr>
          <p:cNvSpPr/>
          <p:nvPr/>
        </p:nvSpPr>
        <p:spPr>
          <a:xfrm>
            <a:off x="1408605" y="3930108"/>
            <a:ext cx="5929283" cy="2384381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환경 변수 설정</a:t>
            </a:r>
            <a:r>
              <a:rPr lang="en-US" altLang="ko-KR" dirty="0"/>
              <a:t>(1/4)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 smtClean="0"/>
              <a:t>우측 그림처럼 </a:t>
            </a:r>
            <a:r>
              <a:rPr lang="en-US" altLang="ko-KR" sz="1800" dirty="0"/>
              <a:t>Python </a:t>
            </a:r>
            <a:r>
              <a:rPr lang="ko-KR" altLang="en-US" sz="1800" dirty="0"/>
              <a:t>명령어가 </a:t>
            </a:r>
            <a:r>
              <a:rPr lang="ko-KR" altLang="en-US" sz="1800" dirty="0" smtClean="0"/>
              <a:t>안될 </a:t>
            </a:r>
            <a:r>
              <a:rPr lang="ko-KR" altLang="en-US" sz="1800" dirty="0"/>
              <a:t>때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시스템 환경 변수를 편집 해야 한다</a:t>
            </a:r>
            <a:r>
              <a:rPr lang="en-US" altLang="ko-KR" sz="1800" dirty="0"/>
              <a:t>. </a:t>
            </a:r>
            <a:br>
              <a:rPr lang="en-US" altLang="ko-KR" sz="1800" dirty="0"/>
            </a:br>
            <a:r>
              <a:rPr lang="ko-KR" altLang="en-US" sz="1800" dirty="0"/>
              <a:t>우선 </a:t>
            </a:r>
            <a:r>
              <a:rPr lang="en-US" altLang="ko-KR" sz="1800" dirty="0"/>
              <a:t>Python </a:t>
            </a:r>
            <a:r>
              <a:rPr lang="ko-KR" altLang="en-US" sz="1800" dirty="0"/>
              <a:t>설치 경로를 찾는다</a:t>
            </a:r>
            <a:r>
              <a:rPr lang="en-US" altLang="ko-KR" sz="1800" dirty="0"/>
              <a:t>.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1800" dirty="0"/>
              <a:t>①</a:t>
            </a:r>
            <a:r>
              <a:rPr lang="en-US" altLang="ko-KR" sz="1800" dirty="0"/>
              <a:t>~③</a:t>
            </a:r>
            <a:r>
              <a:rPr lang="ko-KR" altLang="en-US" sz="1800" dirty="0"/>
              <a:t>번의 과정을 거친 후 ④번의 경로</a:t>
            </a:r>
            <a:r>
              <a:rPr lang="en-US" altLang="ko-KR" sz="1800" dirty="0"/>
              <a:t>(Python35\</a:t>
            </a:r>
            <a:r>
              <a:rPr lang="ko-KR" altLang="en-US" sz="1800" dirty="0"/>
              <a:t>까지</a:t>
            </a:r>
            <a:r>
              <a:rPr lang="en-US" altLang="ko-KR" sz="1800" dirty="0"/>
              <a:t>) </a:t>
            </a:r>
            <a:r>
              <a:rPr lang="ko-KR" altLang="en-US" sz="1800" dirty="0"/>
              <a:t>복사</a:t>
            </a:r>
          </a:p>
          <a:p>
            <a:pPr lvl="1"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buFont typeface="Wingdings" pitchFamily="2" charset="2"/>
              <a:buChar char="§"/>
            </a:pPr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9" name="Picture 2" descr="C:\Users\kkkhy\Desktop\환경변수 안될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264" y="2330942"/>
            <a:ext cx="2964928" cy="7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76CC623-A8E3-FB48-9723-35E26D422FE5}"/>
              </a:ext>
            </a:extLst>
          </p:cNvPr>
          <p:cNvGrpSpPr/>
          <p:nvPr/>
        </p:nvGrpSpPr>
        <p:grpSpPr>
          <a:xfrm>
            <a:off x="1440298" y="4019317"/>
            <a:ext cx="5621448" cy="2226280"/>
            <a:chOff x="934776" y="4297349"/>
            <a:chExt cx="6264482" cy="2480943"/>
          </a:xfrm>
        </p:grpSpPr>
        <p:pic>
          <p:nvPicPr>
            <p:cNvPr id="20" name="Picture 8" descr="C:\Users\kkkhy\Desktop\KakaoTalk_20190105_152647809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76" y="4309977"/>
              <a:ext cx="1429727" cy="244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kkhy\Desktop\환경변수 경로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204" y="4311165"/>
              <a:ext cx="2383873" cy="244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kkhy\Desktop\환경변수 경로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415" y="4297349"/>
              <a:ext cx="1713843" cy="2321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1581380" y="4805394"/>
              <a:ext cx="717513" cy="11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36227" y="6487224"/>
              <a:ext cx="552151" cy="11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63650" y="6504980"/>
              <a:ext cx="824110" cy="11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47941" y="5104280"/>
              <a:ext cx="1095549" cy="119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7068" y="6263817"/>
              <a:ext cx="527336" cy="51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①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34776" y="4564495"/>
              <a:ext cx="269438" cy="5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②</a:t>
              </a:r>
              <a:endParaRPr lang="en-US" altLang="ko-KR" sz="24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62382" y="6263817"/>
              <a:ext cx="527336" cy="51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③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08654" y="4580233"/>
              <a:ext cx="527336" cy="514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ko-KR" altLang="en-US" dirty="0"/>
              <a:t>데이터 학습은 구글에서 제공하는 </a:t>
            </a:r>
            <a:r>
              <a:rPr lang="en-US" altLang="ko-KR" dirty="0"/>
              <a:t>NMT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데이터 학습 명령어</a:t>
            </a:r>
            <a:endParaRPr lang="en-US" altLang="ko-KR" dirty="0"/>
          </a:p>
          <a:p>
            <a:pPr lvl="1"/>
            <a:r>
              <a:rPr lang="en-US" altLang="ko-KR" sz="1600" dirty="0">
                <a:ea typeface="나눔고딕" pitchFamily="50" charset="-127"/>
              </a:rPr>
              <a:t>python -m </a:t>
            </a:r>
            <a:r>
              <a:rPr lang="en-US" altLang="ko-KR" sz="1600" dirty="0" err="1">
                <a:ea typeface="나눔고딕" pitchFamily="50" charset="-127"/>
              </a:rPr>
              <a:t>nmt.nmt</a:t>
            </a:r>
            <a:r>
              <a:rPr lang="en-US" altLang="ko-KR" sz="1600" dirty="0">
                <a:ea typeface="나눔고딕" pitchFamily="50" charset="-127"/>
              </a:rPr>
              <a:t> --attention=</a:t>
            </a:r>
            <a:r>
              <a:rPr lang="en-US" altLang="ko-KR" sz="1600" dirty="0" err="1">
                <a:ea typeface="나눔고딕" pitchFamily="50" charset="-127"/>
              </a:rPr>
              <a:t>scaled_luong</a:t>
            </a:r>
            <a:r>
              <a:rPr lang="en-US" altLang="ko-KR" sz="1600" dirty="0">
                <a:ea typeface="나눔고딕" pitchFamily="50" charset="-127"/>
              </a:rPr>
              <a:t> --</a:t>
            </a:r>
            <a:r>
              <a:rPr lang="en-US" altLang="ko-KR" sz="1600" dirty="0" err="1">
                <a:ea typeface="나눔고딕" pitchFamily="50" charset="-127"/>
              </a:rPr>
              <a:t>src</a:t>
            </a:r>
            <a:r>
              <a:rPr lang="en-US" altLang="ko-KR" sz="1600" dirty="0">
                <a:ea typeface="나눔고딕" pitchFamily="50" charset="-127"/>
              </a:rPr>
              <a:t>=</a:t>
            </a:r>
            <a:r>
              <a:rPr lang="en-US" altLang="ko-KR" sz="1600" dirty="0" err="1">
                <a:ea typeface="나눔고딕" pitchFamily="50" charset="-127"/>
              </a:rPr>
              <a:t>req</a:t>
            </a:r>
            <a:r>
              <a:rPr lang="en-US" altLang="ko-KR" sz="1600" dirty="0">
                <a:ea typeface="나눔고딕" pitchFamily="50" charset="-127"/>
              </a:rPr>
              <a:t> --</a:t>
            </a:r>
            <a:r>
              <a:rPr lang="en-US" altLang="ko-KR" sz="1600" dirty="0" err="1">
                <a:ea typeface="나눔고딕" pitchFamily="50" charset="-127"/>
              </a:rPr>
              <a:t>tgt</a:t>
            </a:r>
            <a:r>
              <a:rPr lang="en-US" altLang="ko-KR" sz="1600" dirty="0">
                <a:ea typeface="나눔고딕" pitchFamily="50" charset="-127"/>
              </a:rPr>
              <a:t>=rep --</a:t>
            </a:r>
            <a:r>
              <a:rPr lang="en-US" altLang="ko-KR" sz="1600" dirty="0" err="1">
                <a:ea typeface="나눔고딕" pitchFamily="50" charset="-127"/>
              </a:rPr>
              <a:t>vocab_prefix</a:t>
            </a:r>
            <a:r>
              <a:rPr lang="en-US" altLang="ko-KR" sz="1600" dirty="0">
                <a:ea typeface="나눔고딕" pitchFamily="50" charset="-127"/>
              </a:rPr>
              <a:t>=data/vocab --</a:t>
            </a:r>
            <a:r>
              <a:rPr lang="en-US" altLang="ko-KR" sz="1600" dirty="0" err="1">
                <a:ea typeface="나눔고딕" pitchFamily="50" charset="-127"/>
              </a:rPr>
              <a:t>train_prefix</a:t>
            </a:r>
            <a:r>
              <a:rPr lang="en-US" altLang="ko-KR" sz="1600" dirty="0">
                <a:ea typeface="나눔고딕" pitchFamily="50" charset="-127"/>
              </a:rPr>
              <a:t>=data/train --</a:t>
            </a:r>
            <a:r>
              <a:rPr lang="en-US" altLang="ko-KR" sz="1600" dirty="0" err="1">
                <a:ea typeface="나눔고딕" pitchFamily="50" charset="-127"/>
              </a:rPr>
              <a:t>dev_prefix</a:t>
            </a:r>
            <a:r>
              <a:rPr lang="en-US" altLang="ko-KR" sz="1600" dirty="0">
                <a:ea typeface="나눔고딕" pitchFamily="50" charset="-127"/>
              </a:rPr>
              <a:t>=data/dev --</a:t>
            </a:r>
            <a:r>
              <a:rPr lang="en-US" altLang="ko-KR" sz="1600" dirty="0" err="1">
                <a:ea typeface="나눔고딕" pitchFamily="50" charset="-127"/>
              </a:rPr>
              <a:t>test_prefix</a:t>
            </a:r>
            <a:r>
              <a:rPr lang="en-US" altLang="ko-KR" sz="1600" dirty="0">
                <a:ea typeface="나눔고딕" pitchFamily="50" charset="-127"/>
              </a:rPr>
              <a:t>=data/test --</a:t>
            </a:r>
            <a:r>
              <a:rPr lang="en-US" altLang="ko-KR" sz="1600" dirty="0" err="1">
                <a:ea typeface="나눔고딕" pitchFamily="50" charset="-127"/>
              </a:rPr>
              <a:t>out_dir</a:t>
            </a:r>
            <a:r>
              <a:rPr lang="en-US" altLang="ko-KR" sz="1600" dirty="0">
                <a:ea typeface="나눔고딕" pitchFamily="50" charset="-127"/>
              </a:rPr>
              <a:t>=</a:t>
            </a:r>
            <a:r>
              <a:rPr lang="en-US" altLang="ko-KR" sz="1600" dirty="0" err="1">
                <a:ea typeface="나눔고딕" pitchFamily="50" charset="-127"/>
              </a:rPr>
              <a:t>nmt_model</a:t>
            </a:r>
            <a:r>
              <a:rPr lang="en-US" altLang="ko-KR" sz="1600" dirty="0">
                <a:ea typeface="나눔고딕" pitchFamily="50" charset="-127"/>
              </a:rPr>
              <a:t> --</a:t>
            </a:r>
            <a:r>
              <a:rPr lang="en-US" altLang="ko-KR" sz="1600" dirty="0" err="1">
                <a:ea typeface="나눔고딕" pitchFamily="50" charset="-127"/>
              </a:rPr>
              <a:t>num_train_steps</a:t>
            </a:r>
            <a:r>
              <a:rPr lang="en-US" altLang="ko-KR" sz="1600" dirty="0">
                <a:ea typeface="나눔고딕" pitchFamily="50" charset="-127"/>
              </a:rPr>
              <a:t>=12000 --</a:t>
            </a:r>
            <a:r>
              <a:rPr lang="en-US" altLang="ko-KR" sz="1600" dirty="0" err="1">
                <a:ea typeface="나눔고딕" pitchFamily="50" charset="-127"/>
              </a:rPr>
              <a:t>steps_per_stats</a:t>
            </a:r>
            <a:r>
              <a:rPr lang="en-US" altLang="ko-KR" sz="1600" dirty="0">
                <a:ea typeface="나눔고딕" pitchFamily="50" charset="-127"/>
              </a:rPr>
              <a:t>=100 --</a:t>
            </a:r>
            <a:r>
              <a:rPr lang="en-US" altLang="ko-KR" sz="1600" dirty="0" err="1">
                <a:ea typeface="나눔고딕" pitchFamily="50" charset="-127"/>
              </a:rPr>
              <a:t>num_layers</a:t>
            </a:r>
            <a:r>
              <a:rPr lang="en-US" altLang="ko-KR" sz="1600" dirty="0">
                <a:ea typeface="나눔고딕" pitchFamily="50" charset="-127"/>
              </a:rPr>
              <a:t>=4 --</a:t>
            </a:r>
            <a:r>
              <a:rPr lang="en-US" altLang="ko-KR" sz="1600" dirty="0" err="1">
                <a:ea typeface="나눔고딕" pitchFamily="50" charset="-127"/>
              </a:rPr>
              <a:t>num_units</a:t>
            </a:r>
            <a:r>
              <a:rPr lang="en-US" altLang="ko-KR" sz="1600" dirty="0">
                <a:ea typeface="나눔고딕" pitchFamily="50" charset="-127"/>
              </a:rPr>
              <a:t>=128 --dropout=0.2 --metrics=bleu</a:t>
            </a:r>
          </a:p>
          <a:p>
            <a:pPr lvl="0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학습이 완료되면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nmt_model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디렉토리에 모델 파일들이 생성됨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endParaRPr lang="en-US" altLang="ko-KR" sz="1600" dirty="0">
              <a:ea typeface="나눔고딕" pitchFamily="50" charset="-127"/>
            </a:endParaRPr>
          </a:p>
          <a:p>
            <a:pPr lvl="1"/>
            <a:endParaRPr lang="en-US" altLang="ko-KR" sz="1600" dirty="0">
              <a:ea typeface="나눔고딕" pitchFamily="50" charset="-127"/>
            </a:endParaRPr>
          </a:p>
          <a:p>
            <a:pPr lvl="1"/>
            <a:endParaRPr lang="en-US" altLang="ko-KR" sz="1600" dirty="0">
              <a:ea typeface="나눔고딕" pitchFamily="50" charset="-127"/>
            </a:endParaRPr>
          </a:p>
          <a:p>
            <a:pPr lvl="1"/>
            <a:endParaRPr lang="en-US" altLang="ko-KR" sz="1800" dirty="0"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학습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2050" name="Picture 2" descr="C:\Users\phm\Desktop\erica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2" y="4819549"/>
            <a:ext cx="6806883" cy="10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2317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실행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3074" name="Picture 2" descr="C:\Users\phm\Desktop\erica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4" y="2286568"/>
            <a:ext cx="59436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hm\Desktop\erica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4" y="4002739"/>
            <a:ext cx="7505700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745416"/>
            <a:ext cx="8187823" cy="4028570"/>
          </a:xfrm>
        </p:spPr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실행</a:t>
            </a:r>
            <a:r>
              <a:rPr lang="en-US" altLang="ko-KR" dirty="0"/>
              <a:t>(python </a:t>
            </a:r>
            <a:r>
              <a:rPr lang="en-US" altLang="ko-KR" dirty="0" err="1"/>
              <a:t>chat.py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테스트</a:t>
            </a:r>
            <a:endParaRPr lang="en-US" altLang="ko-KR" dirty="0"/>
          </a:p>
          <a:p>
            <a:pPr lvl="1"/>
            <a:endParaRPr lang="en-US" altLang="ko-KR" sz="2400" dirty="0"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890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98B614C0-C002-1E4D-B037-E26738DD4AFC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r>
              <a:rPr lang="ko-KR" altLang="en-US" dirty="0"/>
              <a:t>데이터를 변경한 후 학습시켜서 자신만의 주제를 가지는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챗봇을</a:t>
            </a:r>
            <a:r>
              <a:rPr lang="ko-KR" altLang="en-US" dirty="0"/>
              <a:t> 만들어보세요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웹서버를</a:t>
            </a:r>
            <a:r>
              <a:rPr lang="ko-KR" altLang="en-US" dirty="0"/>
              <a:t> 붙여서 </a:t>
            </a:r>
            <a:r>
              <a:rPr lang="en-US" altLang="ko-KR" dirty="0"/>
              <a:t>GUI</a:t>
            </a:r>
            <a:r>
              <a:rPr lang="ko-KR" altLang="en-US" dirty="0" err="1"/>
              <a:t>를</a:t>
            </a:r>
            <a:r>
              <a:rPr lang="ko-KR" altLang="en-US" dirty="0"/>
              <a:t> 지원하는 </a:t>
            </a:r>
            <a:r>
              <a:rPr lang="ko-KR" altLang="en-US" dirty="0" err="1"/>
              <a:t>챗봇을</a:t>
            </a:r>
            <a:r>
              <a:rPr lang="ko-KR" altLang="en-US" dirty="0"/>
              <a:t> 만들어보세요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endParaRPr lang="ko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05C578-D9F6-8D41-8A61-E9D1E2993276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</p:spTree>
    <p:extLst>
      <p:ext uri="{BB962C8B-B14F-4D97-AF65-F5344CB8AC3E}">
        <p14:creationId xmlns:p14="http://schemas.microsoft.com/office/powerpoint/2010/main" val="30962717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25088" y="2707464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a typeface="나눔고딕" pitchFamily="50" charset="-127"/>
              </a:rPr>
              <a:t>GUI</a:t>
            </a:r>
            <a:r>
              <a:rPr lang="ko-KR" altLang="en-US" sz="2800" dirty="0">
                <a:ea typeface="나눔고딕" pitchFamily="50" charset="-127"/>
              </a:rPr>
              <a:t>를 지원하는 </a:t>
            </a:r>
            <a:r>
              <a:rPr lang="ko-KR" altLang="en-US" sz="2800" dirty="0" err="1">
                <a:ea typeface="나눔고딕" pitchFamily="50" charset="-127"/>
              </a:rPr>
              <a:t>챗봇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088" y="3910024"/>
            <a:ext cx="6493824" cy="781664"/>
          </a:xfrm>
          <a:prstGeom prst="rect">
            <a:avLst/>
          </a:prstGeom>
          <a:solidFill>
            <a:srgbClr val="23538F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a typeface="나눔고딕" pitchFamily="50" charset="-127"/>
              </a:rPr>
              <a:t>CNN</a:t>
            </a:r>
            <a:r>
              <a:rPr lang="ko-KR" altLang="en-US" sz="2800" dirty="0">
                <a:ea typeface="나눔고딕" pitchFamily="50" charset="-127"/>
              </a:rPr>
              <a:t>과 통합</a:t>
            </a:r>
            <a:endParaRPr lang="ko-KR" alt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9995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" dirty="0"/>
              <a:t>Flask</a:t>
            </a:r>
            <a:r>
              <a:rPr lang="ko-KR" altLang="en-US" dirty="0"/>
              <a:t> 기반의 </a:t>
            </a:r>
            <a:r>
              <a:rPr lang="ko-KR" altLang="en-US" dirty="0" err="1"/>
              <a:t>웹서버</a:t>
            </a:r>
            <a:endParaRPr lang="en-US" altLang="ko-KR" dirty="0"/>
          </a:p>
          <a:p>
            <a:r>
              <a:rPr lang="ko-KR" altLang="en-US" dirty="0"/>
              <a:t>실행 명령어</a:t>
            </a:r>
            <a:endParaRPr lang="en-US" altLang="ko-KR" dirty="0"/>
          </a:p>
          <a:p>
            <a:pPr lvl="1"/>
            <a:r>
              <a:rPr lang="en-US" altLang="ko" sz="2000" b="1" dirty="0"/>
              <a:t>python server.py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GUI</a:t>
            </a:r>
            <a:r>
              <a:rPr lang="ko-KR" altLang="en-US" sz="3000" dirty="0"/>
              <a:t>를 지원하는 </a:t>
            </a:r>
            <a:r>
              <a:rPr lang="ko-KR" altLang="en-US" sz="3000" dirty="0" err="1"/>
              <a:t>챗봇</a:t>
            </a:r>
            <a:r>
              <a:rPr lang="en-US" altLang="ko-KR" sz="3000" dirty="0"/>
              <a:t>(1/2)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5122" name="Picture 2" descr="C:\Users\phm\Desktop\erica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0" y="3248616"/>
            <a:ext cx="68897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hm\Desktop\erica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7" y="4391048"/>
            <a:ext cx="6835775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017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 err="1"/>
              <a:t>웹브라우저</a:t>
            </a:r>
            <a:r>
              <a:rPr lang="ko-KR" altLang="en-US" dirty="0"/>
              <a:t> 실행 후 </a:t>
            </a:r>
            <a:r>
              <a:rPr lang="en-US" altLang="ko-KR" dirty="0">
                <a:solidFill>
                  <a:schemeClr val="tx1"/>
                </a:solidFill>
                <a:hlinkClick r:id="rId2"/>
              </a:rPr>
              <a:t>http://localhost:5000</a:t>
            </a:r>
            <a:r>
              <a:rPr lang="ko-KR" altLang="en-US" dirty="0"/>
              <a:t>으로 연결</a:t>
            </a:r>
            <a:endParaRPr lang="en-US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GUI</a:t>
            </a:r>
            <a:r>
              <a:rPr lang="ko-KR" altLang="en-US" sz="3000" dirty="0"/>
              <a:t>를 지원하는 </a:t>
            </a:r>
            <a:r>
              <a:rPr lang="ko-KR" altLang="en-US" sz="3000" dirty="0" err="1"/>
              <a:t>챗봇</a:t>
            </a:r>
            <a:r>
              <a:rPr lang="en-US" altLang="ko-KR" sz="3000" dirty="0"/>
              <a:t>(2/2)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6146" name="Picture 2" descr="C:\Users\phm\Desktop\erica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28" y="2587208"/>
            <a:ext cx="4599421" cy="354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039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" dirty="0"/>
              <a:t>Flask</a:t>
            </a:r>
            <a:r>
              <a:rPr lang="ko-KR" altLang="en-US" dirty="0"/>
              <a:t> 기반의 </a:t>
            </a:r>
            <a:r>
              <a:rPr lang="ko-KR" altLang="en-US" dirty="0" err="1"/>
              <a:t>웹서버</a:t>
            </a:r>
            <a:endParaRPr lang="en-US" altLang="ko-KR" dirty="0"/>
          </a:p>
          <a:p>
            <a:r>
              <a:rPr lang="ko-KR" altLang="en-US" dirty="0"/>
              <a:t>실행 명령어</a:t>
            </a:r>
            <a:endParaRPr lang="en-US" altLang="ko-KR" dirty="0"/>
          </a:p>
          <a:p>
            <a:pPr lvl="1"/>
            <a:r>
              <a:rPr lang="en-US" altLang="ko" sz="2000" b="1" dirty="0">
                <a:latin typeface="Arial" panose="020B0604020202020204" pitchFamily="34" charset="0"/>
                <a:ea typeface="나눔고딕" pitchFamily="50" charset="-127"/>
                <a:cs typeface="Arial" panose="020B0604020202020204" pitchFamily="34" charset="0"/>
              </a:rPr>
              <a:t>python server.py</a:t>
            </a:r>
          </a:p>
          <a:p>
            <a:endParaRPr lang="en-US" altLang="ko-KR" dirty="0"/>
          </a:p>
          <a:p>
            <a:endParaRPr lang="ko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CNN</a:t>
            </a:r>
            <a:r>
              <a:rPr lang="ko-KR" altLang="en-US" sz="3000" dirty="0"/>
              <a:t>과 통합</a:t>
            </a:r>
            <a:r>
              <a:rPr lang="en-US" altLang="ko-KR" sz="3000" dirty="0"/>
              <a:t>(1/3)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8194" name="Picture 2" descr="C:\Users\phm\Desktop\erica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0" y="3199854"/>
            <a:ext cx="5471648" cy="27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4479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CNN</a:t>
            </a:r>
            <a:r>
              <a:rPr lang="ko-KR" altLang="en-US" sz="3000" dirty="0"/>
              <a:t>과 통합</a:t>
            </a:r>
            <a:r>
              <a:rPr lang="en-US" altLang="ko-KR" sz="3000" dirty="0"/>
              <a:t>(2/3)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9218" name="Picture 2" descr="C:\Users\phm\Desktop\ericaCNN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4" y="2792779"/>
            <a:ext cx="1977482" cy="292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phm\Desktop\ericaCNN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88" y="2787930"/>
            <a:ext cx="4694982" cy="29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창에서 </a:t>
            </a:r>
            <a:r>
              <a:rPr lang="en-US" altLang="ko-KR" dirty="0"/>
              <a:t>+</a:t>
            </a:r>
            <a:r>
              <a:rPr lang="ko-KR" altLang="en-US" dirty="0"/>
              <a:t>버튼을 클릭하여 이미지를 추가한다</a:t>
            </a:r>
            <a:r>
              <a:rPr lang="en-US" altLang="ko-KR" dirty="0"/>
              <a:t>.</a:t>
            </a:r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1801897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CNN</a:t>
            </a:r>
            <a:r>
              <a:rPr lang="ko-KR" altLang="en-US" sz="3000" dirty="0"/>
              <a:t>과 통합</a:t>
            </a:r>
            <a:r>
              <a:rPr lang="en-US" altLang="ko-KR" sz="3000" dirty="0"/>
              <a:t>(</a:t>
            </a:r>
            <a:r>
              <a:rPr lang="en-US" altLang="ko-KR" dirty="0"/>
              <a:t>3</a:t>
            </a:r>
            <a:r>
              <a:rPr lang="en-US" altLang="ko-KR" sz="3000" dirty="0"/>
              <a:t>/3)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34826708-CEF4-CF4D-81C1-57161C76CF17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noProof="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8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챗봇실습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 및 종합</a:t>
            </a:r>
          </a:p>
        </p:txBody>
      </p:sp>
      <p:pic>
        <p:nvPicPr>
          <p:cNvPr id="10242" name="Picture 2" descr="C:\Users\phm\Desktop\ericaCNN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67" y="2821477"/>
            <a:ext cx="4667781" cy="31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790986"/>
          </a:xfrm>
        </p:spPr>
        <p:txBody>
          <a:bodyPr/>
          <a:lstStyle/>
          <a:p>
            <a:r>
              <a:rPr lang="ko-KR" altLang="en-US" dirty="0"/>
              <a:t>추가된 이미지가 </a:t>
            </a:r>
            <a:r>
              <a:rPr lang="en-US" altLang="ko-KR" dirty="0"/>
              <a:t>CNN </a:t>
            </a:r>
            <a:r>
              <a:rPr lang="ko-KR" altLang="en-US" dirty="0"/>
              <a:t>서버에 전달되어 분석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자장면이라는 결과를 응답한다</a:t>
            </a:r>
            <a:r>
              <a:rPr lang="en-US" altLang="ko-KR" dirty="0"/>
              <a:t>.</a:t>
            </a:r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4877188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E79381E5-7864-E546-A685-556783D51FD9}"/>
              </a:ext>
            </a:extLst>
          </p:cNvPr>
          <p:cNvSpPr/>
          <p:nvPr/>
        </p:nvSpPr>
        <p:spPr>
          <a:xfrm>
            <a:off x="0" y="0"/>
            <a:ext cx="9144000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="" xmlns:a16="http://schemas.microsoft.com/office/drawing/2014/main" id="{082C4F6F-6BD8-9344-B3BB-80F182B60A33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4755706"/>
            <a:ext cx="3605261" cy="168358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800" b="1" dirty="0">
                <a:solidFill>
                  <a:schemeClr val="bg1"/>
                </a:solidFill>
              </a:rPr>
              <a:t>LIMA</a:t>
            </a:r>
            <a:r>
              <a:rPr kumimoji="1" lang="en-US" altLang="ko-KR" dirty="0">
                <a:solidFill>
                  <a:schemeClr val="bg1"/>
                </a:solidFill>
              </a:rPr>
              <a:t/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ko-KR" altLang="en-US" sz="2000" dirty="0">
                <a:solidFill>
                  <a:schemeClr val="bg1"/>
                </a:solidFill>
              </a:rPr>
              <a:t>이준영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bg1"/>
                </a:solidFill>
              </a:rPr>
              <a:t/>
            </a:r>
            <a:br>
              <a:rPr kumimoji="1" lang="en-US" altLang="ko-KR" b="1" dirty="0">
                <a:solidFill>
                  <a:schemeClr val="bg1"/>
                </a:solidFill>
              </a:rPr>
            </a:br>
            <a:r>
              <a:rPr kumimoji="1" lang="ko-KR" altLang="en-US" b="1" dirty="0">
                <a:solidFill>
                  <a:schemeClr val="bg1"/>
                </a:solidFill>
              </a:rPr>
              <a:t>문의</a:t>
            </a:r>
            <a:r>
              <a:rPr kumimoji="1" lang="en-US" altLang="ko-KR" b="1" dirty="0">
                <a:solidFill>
                  <a:schemeClr val="bg1"/>
                </a:solidFill>
              </a:rPr>
              <a:t>: </a:t>
            </a:r>
            <a:r>
              <a:rPr kumimoji="1" lang="en-US" altLang="ko-KR" b="1" dirty="0" err="1">
                <a:solidFill>
                  <a:schemeClr val="bg1"/>
                </a:solidFill>
              </a:rPr>
              <a:t>lima@storyfac.com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제목 2">
            <a:extLst>
              <a:ext uri="{FF2B5EF4-FFF2-40B4-BE49-F238E27FC236}">
                <a16:creationId xmlns="" xmlns:a16="http://schemas.microsoft.com/office/drawing/2014/main" id="{1E8B2D69-4127-4C49-ACA2-8C672D87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836716"/>
            <a:ext cx="8229600" cy="661403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감사합니다</a:t>
            </a:r>
            <a:br>
              <a:rPr kumimoji="1" lang="ko-KR" altLang="en-US" dirty="0">
                <a:solidFill>
                  <a:schemeClr val="bg1"/>
                </a:solidFill>
              </a:rPr>
            </a:b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7">
            <a:extLst>
              <a:ext uri="{FF2B5EF4-FFF2-40B4-BE49-F238E27FC236}">
                <a16:creationId xmlns="" xmlns:a16="http://schemas.microsoft.com/office/drawing/2014/main" id="{5AC72A34-0974-9D4E-9492-3AB34595F6C2}"/>
              </a:ext>
            </a:extLst>
          </p:cNvPr>
          <p:cNvCxnSpPr>
            <a:cxnSpLocks/>
          </p:cNvCxnSpPr>
          <p:nvPr/>
        </p:nvCxnSpPr>
        <p:spPr>
          <a:xfrm>
            <a:off x="507653" y="4691688"/>
            <a:ext cx="33804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>
            <a:extLst>
              <a:ext uri="{FF2B5EF4-FFF2-40B4-BE49-F238E27FC236}">
                <a16:creationId xmlns="" xmlns:a16="http://schemas.microsoft.com/office/drawing/2014/main" id="{87BE1414-2218-8042-BD7E-7D59CC68248F}"/>
              </a:ext>
            </a:extLst>
          </p:cNvPr>
          <p:cNvCxnSpPr>
            <a:cxnSpLocks/>
          </p:cNvCxnSpPr>
          <p:nvPr/>
        </p:nvCxnSpPr>
        <p:spPr>
          <a:xfrm>
            <a:off x="507653" y="723241"/>
            <a:ext cx="33804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AA1291C-A4FC-044F-B6DE-2C73BB1E5778}"/>
              </a:ext>
            </a:extLst>
          </p:cNvPr>
          <p:cNvSpPr/>
          <p:nvPr/>
        </p:nvSpPr>
        <p:spPr>
          <a:xfrm>
            <a:off x="457200" y="2869316"/>
            <a:ext cx="4386358" cy="31973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환경 변수 설정</a:t>
            </a:r>
            <a:r>
              <a:rPr lang="en-US" altLang="ko-KR" dirty="0"/>
              <a:t>(2/4)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/>
              <a:t>복사한 경로로 접근 하면 폴더와 파일들이 나온다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18" name="Picture 4" descr="C:\Users\kkkhy\Desktop\환경변수 경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57" y="3039549"/>
            <a:ext cx="3624746" cy="282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361726" y="3749731"/>
            <a:ext cx="1868932" cy="13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43711" y="4513116"/>
            <a:ext cx="607584" cy="135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0057" y="3519638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61819" y="4287755"/>
            <a:ext cx="30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1820" y="2854186"/>
            <a:ext cx="3624423" cy="1538883"/>
          </a:xfrm>
          <a:prstGeom prst="rect">
            <a:avLst/>
          </a:prstGeom>
          <a:solidFill>
            <a:srgbClr val="23538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python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명령어 위해</a:t>
            </a:r>
            <a:endParaRPr lang="en-US" altLang="ko-KR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①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C:\..\..\Python\Python35\</a:t>
            </a:r>
            <a:b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pip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명령어를 위해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C:\..\..\Python\Python35\Scripts\</a:t>
            </a:r>
            <a:b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①, ②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두 경로를 메모장에 적어 둔다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62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97E8A64-8004-4048-A0FE-B48B1F09F30C}"/>
              </a:ext>
            </a:extLst>
          </p:cNvPr>
          <p:cNvSpPr/>
          <p:nvPr/>
        </p:nvSpPr>
        <p:spPr>
          <a:xfrm>
            <a:off x="457200" y="2391508"/>
            <a:ext cx="8188712" cy="3464169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환경 변수 설정</a:t>
            </a:r>
            <a:r>
              <a:rPr lang="en-US" altLang="ko-KR" dirty="0"/>
              <a:t>(3/4)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2112" y="2286568"/>
            <a:ext cx="530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ko-KR" altLang="en-US" sz="2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CD1069F-2774-2043-A968-19651E7971FD}"/>
              </a:ext>
            </a:extLst>
          </p:cNvPr>
          <p:cNvGrpSpPr/>
          <p:nvPr/>
        </p:nvGrpSpPr>
        <p:grpSpPr>
          <a:xfrm>
            <a:off x="2267826" y="2466952"/>
            <a:ext cx="4813342" cy="3177709"/>
            <a:chOff x="2102007" y="2385721"/>
            <a:chExt cx="5501318" cy="3631902"/>
          </a:xfrm>
        </p:grpSpPr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E85C9688-EC3D-EA47-AF5A-FEBD6507568D}"/>
                </a:ext>
              </a:extLst>
            </p:cNvPr>
            <p:cNvGrpSpPr/>
            <p:nvPr/>
          </p:nvGrpSpPr>
          <p:grpSpPr>
            <a:xfrm>
              <a:off x="2102007" y="2385721"/>
              <a:ext cx="2032589" cy="3631902"/>
              <a:chOff x="1674463" y="2372508"/>
              <a:chExt cx="2287332" cy="4087086"/>
            </a:xfrm>
          </p:grpSpPr>
          <p:pic>
            <p:nvPicPr>
              <p:cNvPr id="28" name="Picture 5" descr="C:\Users\kkkhy\Desktop\KakaoTalk_20190105_15380092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463" y="2527261"/>
                <a:ext cx="2285996" cy="3932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1943667" y="3023985"/>
                <a:ext cx="2018128" cy="3601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26368" y="5978949"/>
                <a:ext cx="2018128" cy="2401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98287" y="5311240"/>
                <a:ext cx="447616" cy="71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b="1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rPr>
                  <a:t>①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14973" y="2372508"/>
                <a:ext cx="301765" cy="71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b="1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rPr>
                  <a:t>②</a:t>
                </a:r>
                <a:endParaRPr lang="en-US" altLang="ko-KR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33" name="Picture 2" descr="C:\Users\kkkhy\Desktop\환경변수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348" y="2510705"/>
              <a:ext cx="3193977" cy="350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6429034" y="5352265"/>
              <a:ext cx="968982" cy="1452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71738" y="5071897"/>
              <a:ext cx="625120" cy="633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66D483F-92A3-4D4E-BFC6-53E8DDFAA421}"/>
              </a:ext>
            </a:extLst>
          </p:cNvPr>
          <p:cNvSpPr/>
          <p:nvPr/>
        </p:nvSpPr>
        <p:spPr>
          <a:xfrm>
            <a:off x="457200" y="2391508"/>
            <a:ext cx="8188712" cy="3464169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환경 변수 설정</a:t>
            </a:r>
            <a:r>
              <a:rPr lang="en-US" altLang="ko-KR" dirty="0"/>
              <a:t>(4/4)</a:t>
            </a:r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51" name="Picture 7" descr="C:\Users\kkkhy\Desktop\python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526" y="3300152"/>
            <a:ext cx="2431096" cy="7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5854591" y="2647336"/>
            <a:ext cx="2628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latin typeface="나눔고딕" pitchFamily="50" charset="-127"/>
                <a:ea typeface="나눔고딕" pitchFamily="50" charset="-127"/>
              </a:rPr>
              <a:t>⑥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 명령 프롬프트 창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(CMD)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을 반드시 다시 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실행해서 오른쪽 그림과 같이 나오면 세팅 완료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7067" y="2647336"/>
            <a:ext cx="2791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새로 만들기 클릭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메모장에 있는 </a:t>
            </a:r>
            <a:r>
              <a:rPr lang="ko-KR" altLang="en-US" sz="1200" b="1" spc="-150" dirty="0" err="1">
                <a:latin typeface="나눔고딕" pitchFamily="50" charset="-127"/>
                <a:ea typeface="나눔고딕" pitchFamily="50" charset="-127"/>
              </a:rPr>
              <a:t>파이썬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spc="-15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설치 경로 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개를 </a:t>
            </a:r>
            <a:r>
              <a:rPr lang="ko-KR" altLang="en-US" sz="1400" b="1" spc="-150" dirty="0">
                <a:latin typeface="나눔고딕" pitchFamily="50" charset="-127"/>
                <a:ea typeface="나눔고딕" pitchFamily="50" charset="-127"/>
              </a:rPr>
              <a:t>④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ko-KR" altLang="en-US" sz="1600" b="1" spc="-1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추가하고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150" dirty="0">
                <a:latin typeface="나눔고딕" pitchFamily="50" charset="-127"/>
                <a:ea typeface="나눔고딕" pitchFamily="50" charset="-127"/>
              </a:rPr>
              <a:t>⑤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확인을 클릭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898188" y="3640293"/>
            <a:ext cx="1226343" cy="266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3552" y="2647336"/>
            <a:ext cx="1667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50" dirty="0">
                <a:latin typeface="나눔고딕" pitchFamily="50" charset="-127"/>
                <a:ea typeface="나눔고딕" pitchFamily="50" charset="-127"/>
              </a:rPr>
              <a:t>①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 시스템 변수 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Path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값 클릭</a:t>
            </a:r>
            <a:endParaRPr lang="en-US" altLang="ko-KR" sz="1200" b="1" spc="-15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b="1" spc="-150" dirty="0">
                <a:latin typeface="나눔고딕" pitchFamily="50" charset="-127"/>
                <a:ea typeface="나눔고딕" pitchFamily="50" charset="-127"/>
              </a:rPr>
              <a:t>②</a:t>
            </a:r>
            <a:r>
              <a:rPr lang="en-US" altLang="ko-KR" sz="1200" b="1" spc="-15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150" dirty="0">
                <a:latin typeface="나눔고딕" pitchFamily="50" charset="-127"/>
                <a:ea typeface="나눔고딕" pitchFamily="50" charset="-127"/>
              </a:rPr>
              <a:t>편집을 클릭</a:t>
            </a:r>
            <a:endParaRPr lang="ko-KR" altLang="en-US" b="1" spc="-15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C7C3608-964E-8D4F-8C92-CE14A04C4A45}"/>
              </a:ext>
            </a:extLst>
          </p:cNvPr>
          <p:cNvGrpSpPr/>
          <p:nvPr/>
        </p:nvGrpSpPr>
        <p:grpSpPr>
          <a:xfrm>
            <a:off x="695409" y="3320747"/>
            <a:ext cx="2086930" cy="2154001"/>
            <a:chOff x="752014" y="3080939"/>
            <a:chExt cx="2194961" cy="2265504"/>
          </a:xfrm>
        </p:grpSpPr>
        <p:pic>
          <p:nvPicPr>
            <p:cNvPr id="49" name="Picture 5" descr="C:\Users\kkkhy\Desktop\환경변수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14" y="3080939"/>
              <a:ext cx="2194961" cy="226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872401" y="4548258"/>
              <a:ext cx="1964826" cy="106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29380" y="4061920"/>
              <a:ext cx="575258" cy="5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①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41373" y="4683247"/>
              <a:ext cx="280993" cy="582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②</a:t>
              </a:r>
              <a:endParaRPr lang="ko-KR" altLang="en-US" sz="32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22169" y="4891357"/>
              <a:ext cx="475480" cy="18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099497" y="3491763"/>
            <a:ext cx="5469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⑥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5DD5FB1-7427-2D48-8541-C0FA1D31ED83}"/>
              </a:ext>
            </a:extLst>
          </p:cNvPr>
          <p:cNvGrpSpPr/>
          <p:nvPr/>
        </p:nvGrpSpPr>
        <p:grpSpPr>
          <a:xfrm>
            <a:off x="3028575" y="3322165"/>
            <a:ext cx="2552579" cy="2211315"/>
            <a:chOff x="3091786" y="3082357"/>
            <a:chExt cx="2552579" cy="2211315"/>
          </a:xfrm>
        </p:grpSpPr>
        <p:pic>
          <p:nvPicPr>
            <p:cNvPr id="50" name="Picture 6" descr="C:\Users\kkkhy\Desktop\환경변수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901" y="3082357"/>
              <a:ext cx="2468464" cy="214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3428668" y="4671770"/>
              <a:ext cx="1509035" cy="1682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13475" y="3170904"/>
              <a:ext cx="416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③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0890" y="3387712"/>
              <a:ext cx="432255" cy="150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091786" y="4223280"/>
              <a:ext cx="41680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④</a:t>
              </a:r>
              <a:endParaRPr lang="ko-KR" altLang="en-US" sz="30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161851" y="4739674"/>
              <a:ext cx="54694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⑤</a:t>
              </a:r>
              <a:endParaRPr lang="en-US" altLang="ko-KR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636772" y="4902550"/>
              <a:ext cx="432255" cy="150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9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621294D-CA13-F741-A148-28248F791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F9007C0-9673-264A-9364-FF94027E03FC}"/>
              </a:ext>
            </a:extLst>
          </p:cNvPr>
          <p:cNvSpPr/>
          <p:nvPr/>
        </p:nvSpPr>
        <p:spPr>
          <a:xfrm>
            <a:off x="512666" y="482728"/>
            <a:ext cx="4299845" cy="3416172"/>
          </a:xfrm>
          <a:prstGeom prst="rect">
            <a:avLst/>
          </a:prstGeom>
          <a:solidFill>
            <a:srgbClr val="46A5E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512224-7364-1949-BF0C-5836D2A5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36" y="854168"/>
            <a:ext cx="3667808" cy="2235200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ko-KR" altLang="en-US" sz="3600" dirty="0" err="1">
                <a:solidFill>
                  <a:schemeClr val="bg1"/>
                </a:solidFill>
              </a:rPr>
              <a:t>발표제목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70F457AC-5C17-B94F-86DF-9AA3F465484B}"/>
              </a:ext>
            </a:extLst>
          </p:cNvPr>
          <p:cNvSpPr txBox="1">
            <a:spLocks/>
          </p:cNvSpPr>
          <p:nvPr/>
        </p:nvSpPr>
        <p:spPr>
          <a:xfrm>
            <a:off x="809336" y="3295876"/>
            <a:ext cx="3762664" cy="39651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3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j-cs"/>
              </a:defRPr>
            </a:lvl1pPr>
          </a:lstStyle>
          <a:p>
            <a:r>
              <a:rPr lang="en-US" altLang="ko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2019.01.22</a:t>
            </a:r>
            <a:endParaRPr lang="en-US" sz="1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13">
            <a:extLst>
              <a:ext uri="{FF2B5EF4-FFF2-40B4-BE49-F238E27FC236}">
                <a16:creationId xmlns="" xmlns:a16="http://schemas.microsoft.com/office/drawing/2014/main" id="{2DADC8A6-68D2-2044-B1D7-12B9D9ABD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8" y="6118872"/>
            <a:ext cx="889738" cy="35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en-US" altLang="ko-KR" b="1" dirty="0" err="1"/>
              <a:t>Tensorflow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800" dirty="0"/>
              <a:t>기계 학습과 </a:t>
            </a:r>
            <a:r>
              <a:rPr lang="ko-KR" altLang="en-US" sz="1800" dirty="0" err="1"/>
              <a:t>딥러닝을</a:t>
            </a:r>
            <a:r>
              <a:rPr lang="ko-KR" altLang="en-US" sz="1800" dirty="0"/>
              <a:t> 위해 </a:t>
            </a:r>
            <a:r>
              <a:rPr lang="ko-KR" altLang="en-US" sz="1800" dirty="0" err="1"/>
              <a:t>구글에서</a:t>
            </a:r>
            <a:r>
              <a:rPr lang="ko-KR" altLang="en-US" sz="1800" dirty="0"/>
              <a:t> 만든 오픈 소스 라이브러리이다</a:t>
            </a:r>
            <a:r>
              <a:rPr lang="en-US" altLang="ko-KR" sz="1800" dirty="0"/>
              <a:t>. Android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iOS</a:t>
            </a:r>
            <a:r>
              <a:rPr lang="ko-KR" altLang="en-US" sz="1800" dirty="0"/>
              <a:t> 같은 </a:t>
            </a:r>
            <a:r>
              <a:rPr lang="ko-KR" altLang="en-US" sz="1800" dirty="0" err="1"/>
              <a:t>모바일</a:t>
            </a:r>
            <a:r>
              <a:rPr lang="ko-KR" altLang="en-US" sz="1800" dirty="0"/>
              <a:t> 환경과 </a:t>
            </a:r>
            <a:r>
              <a:rPr lang="en-US" altLang="ko-KR" sz="1800" dirty="0"/>
              <a:t>64</a:t>
            </a:r>
            <a:r>
              <a:rPr lang="ko-KR" altLang="en-US" sz="1800" dirty="0"/>
              <a:t>비트 </a:t>
            </a:r>
            <a:r>
              <a:rPr lang="ko-KR" altLang="en-US" sz="1800" dirty="0" err="1"/>
              <a:t>리눅스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MacOS</a:t>
            </a:r>
            <a:r>
              <a:rPr lang="ko-KR" altLang="en-US" sz="1800" dirty="0"/>
              <a:t> 또는 데스크 탑 등에서 </a:t>
            </a:r>
            <a:r>
              <a:rPr lang="en-US" altLang="ko-KR" sz="1800" dirty="0"/>
              <a:t>CPU</a:t>
            </a:r>
            <a:r>
              <a:rPr lang="ko-KR" altLang="en-US" sz="1800" dirty="0"/>
              <a:t>와 </a:t>
            </a:r>
            <a:r>
              <a:rPr lang="en-US" altLang="ko-KR" sz="1800" dirty="0"/>
              <a:t>GPU</a:t>
            </a:r>
            <a:r>
              <a:rPr lang="ko-KR" altLang="en-US" sz="1800" dirty="0"/>
              <a:t> 환경으로 구동될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800" dirty="0"/>
              <a:t>데이터 </a:t>
            </a:r>
            <a:r>
              <a:rPr lang="ko-KR" altLang="en-US" sz="1800" dirty="0" err="1"/>
              <a:t>플로우</a:t>
            </a:r>
            <a:r>
              <a:rPr lang="ko-KR" altLang="en-US" sz="1800" dirty="0"/>
              <a:t> 그래프</a:t>
            </a:r>
            <a:r>
              <a:rPr lang="en-US" altLang="ko-KR" sz="1800" dirty="0"/>
              <a:t> </a:t>
            </a:r>
            <a:r>
              <a:rPr lang="ko-KR" altLang="en-US" sz="1800" dirty="0"/>
              <a:t>방식을 사용하며</a:t>
            </a:r>
            <a:r>
              <a:rPr lang="en-US" altLang="ko-KR" sz="1800" dirty="0"/>
              <a:t>, </a:t>
            </a:r>
            <a:r>
              <a:rPr lang="ko-KR" altLang="en-US" sz="1800" dirty="0"/>
              <a:t>수학 계산과 데이터의 흐름을 </a:t>
            </a:r>
            <a:r>
              <a:rPr lang="ko-KR" altLang="en-US" sz="1800" dirty="0" err="1"/>
              <a:t>노드와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엣지를</a:t>
            </a:r>
            <a:r>
              <a:rPr lang="ko-KR" altLang="en-US" sz="1800" dirty="0"/>
              <a:t> 이용해서 방향 그래프</a:t>
            </a:r>
            <a:r>
              <a:rPr lang="en-US" altLang="ko-KR" sz="1800" dirty="0"/>
              <a:t>(Directed Graph)</a:t>
            </a:r>
            <a:r>
              <a:rPr lang="ko-KR" altLang="en-US" sz="1800" dirty="0"/>
              <a:t>로 표현</a:t>
            </a:r>
            <a:r>
              <a:rPr lang="en-US" altLang="ko-KR" sz="1800" dirty="0"/>
              <a:t> </a:t>
            </a:r>
            <a:r>
              <a:rPr lang="ko-KR" altLang="en-US" sz="1800" dirty="0"/>
              <a:t>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800" dirty="0" err="1"/>
              <a:t>노드</a:t>
            </a:r>
            <a:r>
              <a:rPr lang="en-US" altLang="ko-KR" sz="1800" dirty="0"/>
              <a:t>(Node):</a:t>
            </a:r>
            <a:r>
              <a:rPr lang="ko-KR" altLang="en-US" sz="1800" dirty="0"/>
              <a:t> 수학적 계산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 입</a:t>
            </a:r>
            <a:r>
              <a:rPr lang="en-US" altLang="ko-KR" sz="1800" dirty="0"/>
              <a:t>/</a:t>
            </a:r>
            <a:r>
              <a:rPr lang="ko-KR" altLang="en-US" sz="1800" dirty="0"/>
              <a:t>출력</a:t>
            </a:r>
            <a:r>
              <a:rPr lang="en-US" altLang="ko-KR" sz="1800" dirty="0"/>
              <a:t>, </a:t>
            </a:r>
            <a:r>
              <a:rPr lang="ko-KR" altLang="en-US" sz="1800" dirty="0"/>
              <a:t>읽기</a:t>
            </a:r>
            <a:r>
              <a:rPr lang="en-US" altLang="ko-KR" sz="1800" dirty="0"/>
              <a:t>/</a:t>
            </a:r>
            <a:r>
              <a:rPr lang="ko-KR" altLang="en-US" sz="1800" dirty="0"/>
              <a:t>저장 등의 작업을 수행한다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800" dirty="0" err="1"/>
              <a:t>엣지</a:t>
            </a:r>
            <a:r>
              <a:rPr lang="en-US" altLang="ko-KR" sz="1800" dirty="0"/>
              <a:t>(Edge):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노드들</a:t>
            </a:r>
            <a:r>
              <a:rPr lang="ko-KR" altLang="en-US" sz="1800" dirty="0"/>
              <a:t> 간 데이터의 입출력 관계를 나타낸다</a:t>
            </a:r>
            <a:r>
              <a:rPr lang="en-US" altLang="ko-KR" sz="1800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26" name="Picture 14" descr="tensorflow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37" y="5830959"/>
            <a:ext cx="1068334" cy="8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en-US" altLang="ko-KR" b="1" dirty="0" err="1"/>
              <a:t>Tensorflow</a:t>
            </a:r>
            <a:r>
              <a:rPr lang="ko-KR" altLang="en-US" b="1" dirty="0"/>
              <a:t> 특징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플로우</a:t>
            </a:r>
            <a:r>
              <a:rPr lang="ko-KR" altLang="en-US" sz="2000" dirty="0"/>
              <a:t> 그래프를 통한 풍부한 표현력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/>
              <a:t>코드 수정 없이 </a:t>
            </a:r>
            <a:r>
              <a:rPr lang="en-US" altLang="ko-KR" sz="2000" dirty="0"/>
              <a:t>CPU/GPU </a:t>
            </a:r>
            <a:r>
              <a:rPr lang="ko-KR" altLang="en-US" sz="2000" dirty="0"/>
              <a:t>모드로 동작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/>
              <a:t>아이디어 테스트에서 서비스 단계까지 이용 가능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/>
              <a:t>계산 구조와 목표 함수만 정의하면 자동으로 미분 계산을 처리</a:t>
            </a: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2000" dirty="0"/>
              <a:t>Python/C++</a:t>
            </a:r>
            <a:r>
              <a:rPr lang="ko-KR" altLang="en-US" sz="2000" dirty="0"/>
              <a:t>를 지원하며</a:t>
            </a:r>
            <a:r>
              <a:rPr lang="en-US" altLang="ko-KR" sz="2000" dirty="0"/>
              <a:t>, SWIG</a:t>
            </a:r>
            <a:r>
              <a:rPr lang="ko-KR" altLang="en-US" sz="2000" dirty="0"/>
              <a:t>를 통해 다양한 언어 지원 가능</a:t>
            </a: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26" name="Picture 14" descr="tensorflow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37" y="5830959"/>
            <a:ext cx="1068334" cy="8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073264" cy="3496746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가상환경 구축</a:t>
            </a:r>
            <a:endParaRPr lang="en-US" altLang="ko-KR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900" dirty="0"/>
              <a:t>가상 환경이</a:t>
            </a:r>
            <a:r>
              <a:rPr lang="en-US" altLang="ko-KR" sz="1900" dirty="0"/>
              <a:t>(</a:t>
            </a:r>
            <a:r>
              <a:rPr lang="en-US" altLang="ko-KR" sz="1900" dirty="0" err="1"/>
              <a:t>Virtualenv</a:t>
            </a:r>
            <a:r>
              <a:rPr lang="en-US" altLang="ko-KR" sz="1900" dirty="0"/>
              <a:t>)</a:t>
            </a:r>
            <a:r>
              <a:rPr lang="ko-KR" altLang="en-US" sz="1900" dirty="0"/>
              <a:t>란</a:t>
            </a:r>
            <a:r>
              <a:rPr lang="en-US" altLang="ko-KR" sz="1900" dirty="0"/>
              <a:t>?</a:t>
            </a:r>
            <a:br>
              <a:rPr lang="en-US" altLang="ko-KR" sz="1900" dirty="0"/>
            </a:br>
            <a:r>
              <a:rPr lang="ko-KR" altLang="en-US" sz="1900" dirty="0"/>
              <a:t>하나의 컴퓨터에서 여러 개의 프로젝트를 </a:t>
            </a:r>
            <a:r>
              <a:rPr lang="ko-KR" altLang="en-US" sz="1900" dirty="0" err="1"/>
              <a:t>개발할때</a:t>
            </a:r>
            <a:r>
              <a:rPr lang="ko-KR" altLang="en-US" sz="1900" dirty="0"/>
              <a:t> 라이브러리들을 프로젝트별로 각각의 디렉토리에 격리시켜 관리하는 것을 말한다</a:t>
            </a:r>
            <a:r>
              <a:rPr lang="en-US" altLang="ko-KR" sz="1900" dirty="0"/>
              <a:t>.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900" dirty="0"/>
              <a:t>가상환경 생성하기 </a:t>
            </a:r>
            <a:r>
              <a:rPr lang="en-US" altLang="ko-KR" sz="1900" dirty="0"/>
              <a:t>:  </a:t>
            </a:r>
            <a:r>
              <a:rPr lang="en-US" altLang="ko-KR" sz="1900" b="1" dirty="0"/>
              <a:t>python –m </a:t>
            </a:r>
            <a:r>
              <a:rPr lang="en-US" altLang="ko-KR" sz="1900" b="1" dirty="0" err="1"/>
              <a:t>venv</a:t>
            </a:r>
            <a:r>
              <a:rPr lang="en-US" altLang="ko-KR" sz="1900" b="1" dirty="0"/>
              <a:t> </a:t>
            </a:r>
            <a:r>
              <a:rPr lang="en-US" altLang="ko-KR" sz="1900" b="1" dirty="0" err="1"/>
              <a:t>venv</a:t>
            </a:r>
            <a:endParaRPr lang="en-US" altLang="ko-KR" sz="1900" b="1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900" dirty="0"/>
              <a:t>가상환경 활성화하기 </a:t>
            </a:r>
            <a:r>
              <a:rPr lang="en-US" altLang="ko-KR" sz="1900" dirty="0"/>
              <a:t>: </a:t>
            </a:r>
            <a:r>
              <a:rPr lang="en-US" altLang="ko-KR" sz="1900" b="1" dirty="0" err="1"/>
              <a:t>venv</a:t>
            </a:r>
            <a:r>
              <a:rPr lang="en-US" altLang="ko-KR" sz="1900" b="1" dirty="0"/>
              <a:t>\Scripts\Activate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900" dirty="0"/>
              <a:t>가상환경 비활성화하기 </a:t>
            </a:r>
            <a:r>
              <a:rPr lang="en-US" altLang="ko-KR" sz="1900" dirty="0"/>
              <a:t>: </a:t>
            </a:r>
            <a:r>
              <a:rPr lang="en-US" altLang="ko-KR" sz="1900" b="1" dirty="0"/>
              <a:t>Deactivate</a:t>
            </a:r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26" name="Picture 14" descr="tensorflow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37" y="5830959"/>
            <a:ext cx="1068334" cy="8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phm\Desktop\sadas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6" y="4344987"/>
            <a:ext cx="4940914" cy="193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(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658432" cy="3496746"/>
          </a:xfrm>
          <a:ln>
            <a:noFill/>
          </a:ln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2000" dirty="0" err="1"/>
              <a:t>mkdir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chatbot</a:t>
            </a:r>
            <a:r>
              <a:rPr lang="en-US" altLang="ko-KR" sz="2000" dirty="0"/>
              <a:t>  </a:t>
            </a:r>
            <a:r>
              <a:rPr lang="ko-KR" altLang="en-US" sz="2000" b="1" dirty="0"/>
              <a:t>→</a:t>
            </a:r>
            <a:r>
              <a:rPr lang="en-US" altLang="ko-KR" sz="2000" dirty="0"/>
              <a:t> </a:t>
            </a:r>
            <a:r>
              <a:rPr lang="ko-KR" altLang="en-US" sz="2000" dirty="0"/>
              <a:t> </a:t>
            </a:r>
            <a:r>
              <a:rPr lang="en-US" altLang="ko-KR" sz="2000" dirty="0"/>
              <a:t>cd </a:t>
            </a:r>
            <a:r>
              <a:rPr lang="en-US" altLang="ko-KR" sz="2000" dirty="0" err="1"/>
              <a:t>chatbot</a:t>
            </a: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2000" dirty="0"/>
              <a:t>pip install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명령어로 설치</a:t>
            </a: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ko-KR" altLang="en-US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/>
              <a:t>아래와 같이 </a:t>
            </a:r>
            <a:r>
              <a:rPr lang="en-US" altLang="ko-KR" sz="2000" dirty="0"/>
              <a:t>Successfully</a:t>
            </a:r>
            <a:r>
              <a:rPr lang="ko-KR" altLang="en-US" sz="2000" dirty="0"/>
              <a:t>가 나오면 설치 완료</a:t>
            </a:r>
            <a:endParaRPr lang="en-US" altLang="ko-KR" sz="2000" dirty="0"/>
          </a:p>
          <a:p>
            <a:pPr marL="457200" lvl="1" indent="0">
              <a:spcBef>
                <a:spcPts val="300"/>
              </a:spcBef>
              <a:buNone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R" sz="2000" dirty="0"/>
              <a:t>python </a:t>
            </a:r>
            <a:r>
              <a:rPr lang="ko-KR" altLang="en-US" sz="2000" dirty="0"/>
              <a:t>입력 후 </a:t>
            </a:r>
            <a:r>
              <a:rPr lang="en-US" altLang="ko-KR" sz="2000" dirty="0"/>
              <a:t>import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as </a:t>
            </a:r>
            <a:r>
              <a:rPr lang="en-US" altLang="ko-KR" sz="2000" dirty="0" err="1"/>
              <a:t>tf</a:t>
            </a:r>
            <a:r>
              <a:rPr lang="ko-KR" altLang="en-US" sz="2000" dirty="0"/>
              <a:t>를 입력하여 </a:t>
            </a:r>
            <a:r>
              <a:rPr lang="ko-KR" altLang="en-US" sz="2000" dirty="0" smtClean="0"/>
              <a:t>확인</a:t>
            </a:r>
            <a:endParaRPr lang="en-US" altLang="ko-KR" sz="2000" dirty="0" smtClean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 smtClean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 smtClean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2000" dirty="0" smtClean="0"/>
              <a:t>오류가 나지 않으면 설치 완료</a:t>
            </a: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8" name="Picture 5" descr="C:\Users\phm\Desktop\1241241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6" y="2647336"/>
            <a:ext cx="2602706" cy="6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kkkhy\Desktop\tensorflow설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6" y="3678656"/>
            <a:ext cx="4008154" cy="30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kkkhy\Desktop\tensorflow설치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86" r="5480"/>
          <a:stretch/>
        </p:blipFill>
        <p:spPr bwMode="auto">
          <a:xfrm>
            <a:off x="1385215" y="4342495"/>
            <a:ext cx="7457033" cy="3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phm\Downloads\TeamUP_20190108_173345_886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05" b="-3626"/>
          <a:stretch/>
        </p:blipFill>
        <p:spPr bwMode="auto">
          <a:xfrm>
            <a:off x="1385215" y="5070232"/>
            <a:ext cx="7537715" cy="94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tensorflow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37" y="5830959"/>
            <a:ext cx="1068334" cy="8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en-US" altLang="ko-KR" sz="2000" dirty="0" err="1"/>
              <a:t>Jupyter</a:t>
            </a:r>
            <a:r>
              <a:rPr lang="en-US" altLang="ko-KR" sz="2000" dirty="0"/>
              <a:t> Notebook</a:t>
            </a:r>
            <a:r>
              <a:rPr lang="ko-KR" altLang="en-US" sz="2000" dirty="0"/>
              <a:t>은 오픈 소스 웹 애플리케이션으로 라이브 코드</a:t>
            </a:r>
            <a:r>
              <a:rPr lang="en-US" altLang="ko-KR" sz="2000" dirty="0"/>
              <a:t>, </a:t>
            </a:r>
            <a:r>
              <a:rPr lang="ko-KR" altLang="en-US" sz="2000" dirty="0"/>
              <a:t>등식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그래프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시각화 </a:t>
            </a:r>
            <a:r>
              <a:rPr lang="ko-KR" altLang="en-US" sz="2000" dirty="0"/>
              <a:t>설명을 위해 텍스트 등을 포함한 문서를 만들고 공유할 수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 err="1"/>
              <a:t>파이썬</a:t>
            </a:r>
            <a:r>
              <a:rPr lang="en-US" altLang="ko-KR" sz="2000" dirty="0"/>
              <a:t>, R, </a:t>
            </a:r>
            <a:r>
              <a:rPr lang="en-US" altLang="ko-KR" sz="2000" dirty="0" err="1"/>
              <a:t>Scala</a:t>
            </a:r>
            <a:r>
              <a:rPr lang="en-US" altLang="ko-KR" sz="2000" dirty="0"/>
              <a:t> </a:t>
            </a:r>
            <a:r>
              <a:rPr lang="ko-KR" altLang="en-US" sz="2000" dirty="0"/>
              <a:t>등 데이터 과학 분야에서 인기 있는 프로그래밍 언어이며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주로 데이터 클리닝과 변형</a:t>
            </a:r>
            <a:r>
              <a:rPr lang="en-US" altLang="ko-KR" sz="2000" dirty="0"/>
              <a:t>, </a:t>
            </a:r>
            <a:r>
              <a:rPr lang="ko-KR" altLang="en-US" sz="2000" dirty="0"/>
              <a:t>수치 시뮬레이션</a:t>
            </a:r>
            <a:r>
              <a:rPr lang="en-US" altLang="ko-KR" sz="2000" dirty="0"/>
              <a:t>, </a:t>
            </a:r>
            <a:r>
              <a:rPr lang="ko-KR" altLang="en-US" sz="2000" dirty="0"/>
              <a:t>통계 모델링</a:t>
            </a:r>
            <a:r>
              <a:rPr lang="en-US" altLang="ko-KR" sz="2000" dirty="0"/>
              <a:t>, </a:t>
            </a:r>
            <a:r>
              <a:rPr lang="ko-KR" altLang="en-US" sz="2000" dirty="0"/>
              <a:t>머신 러닝 등에 사용할 수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가장 큰 장점은 실시간으로 </a:t>
            </a:r>
            <a:r>
              <a:rPr lang="ko-KR" altLang="en-US" sz="2000" dirty="0" err="1"/>
              <a:t>인터랙티브</a:t>
            </a:r>
            <a:r>
              <a:rPr lang="en-US" altLang="ko-KR" sz="2000" dirty="0"/>
              <a:t>(interactive)</a:t>
            </a:r>
            <a:r>
              <a:rPr lang="ko-KR" altLang="en-US" sz="2000" dirty="0"/>
              <a:t>한 데이터를 만들고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시각화할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6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en-US" altLang="ko-KR" sz="2000" dirty="0"/>
              <a:t>pip install </a:t>
            </a:r>
            <a:r>
              <a:rPr lang="en-US" altLang="ko-KR" sz="2000" dirty="0" err="1"/>
              <a:t>jupyter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명령어로 설치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아래 부분 </a:t>
            </a:r>
            <a:r>
              <a:rPr lang="ko-KR" altLang="en-US" sz="2000" dirty="0" err="1"/>
              <a:t>처럼</a:t>
            </a:r>
            <a:r>
              <a:rPr lang="ko-KR" altLang="en-US" sz="2000" dirty="0"/>
              <a:t> </a:t>
            </a:r>
            <a:r>
              <a:rPr lang="en-US" altLang="ko-KR" sz="2000" dirty="0"/>
              <a:t>Successfully built ~ </a:t>
            </a:r>
            <a:r>
              <a:rPr lang="ko-KR" altLang="en-US" sz="2000" dirty="0"/>
              <a:t>나오면 설치 완료</a:t>
            </a:r>
          </a:p>
          <a:p>
            <a:endParaRPr lang="ko-KR" altLang="en-US" sz="2000" dirty="0"/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33861" y="1044666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 노트북 설치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8" name="Picture 2" descr="C:\Users\kkkhy\Desktop\jupy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6" y="2278091"/>
            <a:ext cx="4284797" cy="3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kkkhy\Desktop\jupyter 설치완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6" y="3008104"/>
            <a:ext cx="8136904" cy="24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60384" y="3970152"/>
            <a:ext cx="8170469" cy="1495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5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en-US" altLang="ko-KR" sz="2000" b="1" dirty="0" err="1"/>
              <a:t>Jupyter</a:t>
            </a:r>
            <a:r>
              <a:rPr lang="en-US" altLang="ko-KR" sz="2000" b="1" dirty="0"/>
              <a:t> notebook</a:t>
            </a:r>
            <a:r>
              <a:rPr lang="ko-KR" altLang="en-US" sz="2000" dirty="0"/>
              <a:t>을 입력해서 인터넷 창이 나오면 실행 완료</a:t>
            </a:r>
          </a:p>
          <a:p>
            <a:endParaRPr lang="ko-KR" altLang="en-US" sz="2000" dirty="0"/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33861" y="1044666"/>
            <a:ext cx="2730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 노트북 실행하기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12" name="Picture 3" descr="C:\Users\kkkhy\Desktop\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08" y="2333968"/>
            <a:ext cx="7543128" cy="159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kkhy\Desktop\notebook 설치완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4"/>
          <a:stretch/>
        </p:blipFill>
        <p:spPr bwMode="auto">
          <a:xfrm>
            <a:off x="829908" y="4030280"/>
            <a:ext cx="7543128" cy="171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ko-KR" altLang="en-US" sz="2000" dirty="0"/>
              <a:t>새로운 노트북 생성 </a:t>
            </a:r>
            <a:r>
              <a:rPr lang="en-US" altLang="ko-KR" sz="2000" dirty="0"/>
              <a:t>: ① New -&gt; ② Python 3 </a:t>
            </a:r>
            <a:r>
              <a:rPr lang="ko-KR" altLang="en-US" sz="2000" dirty="0"/>
              <a:t>클릭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실습 예제 </a:t>
            </a:r>
            <a:r>
              <a:rPr lang="en-US" altLang="ko-KR" sz="2000" dirty="0"/>
              <a:t>1. </a:t>
            </a:r>
            <a:r>
              <a:rPr lang="ko-KR" altLang="en-US" sz="2000" dirty="0"/>
              <a:t>아래의 사각형 내부의 코드를 </a:t>
            </a:r>
            <a:r>
              <a:rPr lang="ko-KR" altLang="en-US" sz="2000" dirty="0" err="1"/>
              <a:t>타이핑후</a:t>
            </a:r>
            <a:r>
              <a:rPr lang="ko-KR" altLang="en-US" sz="2000" dirty="0"/>
              <a:t> </a:t>
            </a:r>
            <a:r>
              <a:rPr lang="en-US" altLang="ko-KR" sz="2000" dirty="0"/>
              <a:t>Shift + Enter(</a:t>
            </a:r>
            <a:r>
              <a:rPr lang="ko-KR" altLang="en-US" sz="2000" dirty="0"/>
              <a:t>실행 단축키</a:t>
            </a:r>
            <a:r>
              <a:rPr lang="en-US" altLang="ko-KR" sz="2000" dirty="0"/>
              <a:t>)</a:t>
            </a:r>
            <a:r>
              <a:rPr lang="ko-KR" altLang="en-US" sz="2000" dirty="0"/>
              <a:t>를 쳐보세요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marL="457200" lvl="1" indent="0">
              <a:spcBef>
                <a:spcPts val="300"/>
              </a:spcBef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33861" y="1044666"/>
            <a:ext cx="3326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 노트북 사용하기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(1/3)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10" name="Picture 2" descr="C:\Users\kkkhy\Desktop\jupyter 사용법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1"/>
          <a:stretch/>
        </p:blipFill>
        <p:spPr bwMode="auto">
          <a:xfrm>
            <a:off x="844064" y="2226440"/>
            <a:ext cx="6594579" cy="18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778448" y="3151487"/>
            <a:ext cx="425812" cy="16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5456" y="3396304"/>
            <a:ext cx="1064530" cy="166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76480" y="2647336"/>
            <a:ext cx="546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62176" y="2896997"/>
            <a:ext cx="399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endParaRPr lang="en-US" altLang="ko-KR" sz="3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2" descr="C:\Users\phm\Desktop\쥬피터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41" y="4751816"/>
            <a:ext cx="6129603" cy="18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ko-KR" altLang="en-US" sz="2000" dirty="0"/>
              <a:t>실습 예제 </a:t>
            </a:r>
            <a:r>
              <a:rPr lang="en-US" altLang="ko-KR" sz="2000" dirty="0"/>
              <a:t>2. </a:t>
            </a:r>
            <a:r>
              <a:rPr lang="ko-KR" altLang="en-US" sz="2000" dirty="0"/>
              <a:t>아래의 사각형 내부의 코드를 </a:t>
            </a:r>
            <a:r>
              <a:rPr lang="ko-KR" altLang="en-US" sz="2000" dirty="0" err="1"/>
              <a:t>타이핑후</a:t>
            </a:r>
            <a:r>
              <a:rPr lang="ko-KR" altLang="en-US" sz="2000" dirty="0"/>
              <a:t> </a:t>
            </a:r>
            <a:r>
              <a:rPr lang="en-US" altLang="ko-KR" sz="2000" dirty="0"/>
              <a:t>Shift + Enter(</a:t>
            </a:r>
            <a:r>
              <a:rPr lang="ko-KR" altLang="en-US" sz="2000" dirty="0"/>
              <a:t>실행 단축키</a:t>
            </a:r>
            <a:r>
              <a:rPr lang="en-US" altLang="ko-KR" sz="2000" dirty="0"/>
              <a:t>)</a:t>
            </a:r>
            <a:r>
              <a:rPr lang="ko-KR" altLang="en-US" sz="2000" dirty="0"/>
              <a:t>를 쳐보세요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marL="457200" lvl="1" indent="0">
              <a:spcBef>
                <a:spcPts val="300"/>
              </a:spcBef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33861" y="1044666"/>
            <a:ext cx="3326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 노트북 사용하기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(2/3)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13" name="Picture 2" descr="C:\Users\phm\Desktop\1234566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5"/>
          <a:stretch/>
        </p:blipFill>
        <p:spPr bwMode="auto">
          <a:xfrm>
            <a:off x="844063" y="2577880"/>
            <a:ext cx="7664543" cy="36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3496746"/>
          </a:xfrm>
          <a:ln>
            <a:noFill/>
          </a:ln>
        </p:spPr>
        <p:txBody>
          <a:bodyPr/>
          <a:lstStyle/>
          <a:p>
            <a:r>
              <a:rPr lang="ko-KR" altLang="en-US" sz="2000" dirty="0"/>
              <a:t>아래와 같이 </a:t>
            </a:r>
            <a:r>
              <a:rPr lang="en-US" altLang="ko-KR" sz="2000" dirty="0"/>
              <a:t>.</a:t>
            </a:r>
            <a:r>
              <a:rPr lang="en-US" altLang="ko-KR" sz="2000" dirty="0" err="1"/>
              <a:t>ipynb</a:t>
            </a:r>
            <a:r>
              <a:rPr lang="en-US" altLang="ko-KR" sz="2000" dirty="0"/>
              <a:t> </a:t>
            </a:r>
            <a:r>
              <a:rPr lang="ko-KR" altLang="en-US" sz="2000" dirty="0" err="1"/>
              <a:t>확장자로</a:t>
            </a:r>
            <a:r>
              <a:rPr lang="ko-KR" altLang="en-US" sz="2000" dirty="0"/>
              <a:t> 자동 저장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2000" dirty="0"/>
          </a:p>
          <a:p>
            <a:pPr marL="457200" lvl="1" indent="0">
              <a:spcBef>
                <a:spcPts val="300"/>
              </a:spcBef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33861" y="1044666"/>
            <a:ext cx="3326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 노트북 사용하기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(3/3)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  <p:pic>
        <p:nvPicPr>
          <p:cNvPr id="9" name="Picture 18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60" y="5578343"/>
            <a:ext cx="1208353" cy="12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kkkhy\Desktop\jupyter 사용법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0" y="2406824"/>
            <a:ext cx="8084073" cy="17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kkhy\Desktop\jupyter 사용법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62" y="4278277"/>
            <a:ext cx="6688138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C73588-20B7-2145-A67D-4DF2DE59B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199" y="1943535"/>
            <a:ext cx="3602717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자연어처리</a:t>
            </a:r>
            <a:endParaRPr lang="ko" altLang="en-US" sz="3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EC1BC6A5-764A-E941-8E7C-12593198CBF5}"/>
              </a:ext>
            </a:extLst>
          </p:cNvPr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2C11BCF-D50F-694D-BA40-81DC1C797441}"/>
              </a:ext>
            </a:extLst>
          </p:cNvPr>
          <p:cNvSpPr txBox="1"/>
          <p:nvPr/>
        </p:nvSpPr>
        <p:spPr>
          <a:xfrm>
            <a:off x="4567571" y="1137392"/>
            <a:ext cx="4009464" cy="5219891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자연어 처리란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응용 분야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자연어 처리 오픈 소스 툴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NLTK(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영어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 기능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말뭉치 제공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토큰 생성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형태소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어간 추출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원형 복원</a:t>
            </a:r>
            <a:endParaRPr lang="en-US" altLang="ko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품사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태깅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일차 부록</a:t>
            </a:r>
            <a:endParaRPr lang="en-US" altLang="ko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8">
            <a:extLst>
              <a:ext uri="{FF2B5EF4-FFF2-40B4-BE49-F238E27FC236}">
                <a16:creationId xmlns="" xmlns:a16="http://schemas.microsoft.com/office/drawing/2014/main" id="{583F57EC-3D72-4B4F-97CB-DE2604166578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7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25FCCE3C-0EF7-9644-A13B-6B35BF5218FC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en-US" altLang="ko-KR" dirty="0"/>
              <a:t>Natural Language Processing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인간의 언어 현상을 컴퓨터와 같은 기계를 이용해서 모사 할 수 있도록 연구하고 이를 구현하는 </a:t>
            </a:r>
            <a:r>
              <a:rPr kumimoji="1" lang="ko-KR" altLang="en-US" b="1" u="sng" dirty="0">
                <a:solidFill>
                  <a:srgbClr val="23538F"/>
                </a:solidFill>
              </a:rPr>
              <a:t>인공지능</a:t>
            </a:r>
            <a:r>
              <a:rPr kumimoji="1" lang="ko-KR" altLang="en-US" dirty="0"/>
              <a:t>의 주요 분야 중 하나다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CED96557-A5EB-1941-A172-F0D044FC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처리란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65EACDDB-6475-484C-9A42-633D86505BD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</a:t>
            </a:r>
          </a:p>
        </p:txBody>
      </p:sp>
      <p:pic>
        <p:nvPicPr>
          <p:cNvPr id="5" name="Picture 4" descr="natural language processingì ëí ì´ë¯¸ì§ ê²ìê²°ê³¼">
            <a:extLst>
              <a:ext uri="{FF2B5EF4-FFF2-40B4-BE49-F238E27FC236}">
                <a16:creationId xmlns="" xmlns:a16="http://schemas.microsoft.com/office/drawing/2014/main" id="{94110C62-F35A-CB46-9FF9-349C7B4D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92" y="3873201"/>
            <a:ext cx="4433212" cy="23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32AD66C2-CDA5-7B4E-9D2A-5A868BF36CB6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ko-KR" altLang="en-US" dirty="0"/>
              <a:t>자동번역 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파파고</a:t>
            </a:r>
            <a:r>
              <a:rPr kumimoji="1" lang="en-US" altLang="ko-KR" dirty="0"/>
              <a:t>, google translate )</a:t>
            </a:r>
          </a:p>
          <a:p>
            <a:r>
              <a:rPr kumimoji="1" lang="en-US" altLang="ko-KR" dirty="0"/>
              <a:t>QA </a:t>
            </a:r>
            <a:r>
              <a:rPr kumimoji="1" lang="ko-KR" altLang="en-US" dirty="0"/>
              <a:t>시스템 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챗봇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문서 자동 분류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신문기사 </a:t>
            </a:r>
            <a:r>
              <a:rPr kumimoji="1" lang="ko-KR" altLang="en-US" dirty="0" err="1"/>
              <a:t>클러스터링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자동 요약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뉴스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웹 페이지 본문 요약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C95C977-0B2A-7945-9CC7-DCFF00EB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응용 분야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8E9CAC7E-CE40-E843-9877-43E57B738CD6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</a:t>
            </a:r>
          </a:p>
        </p:txBody>
      </p:sp>
    </p:spTree>
    <p:extLst>
      <p:ext uri="{BB962C8B-B14F-4D97-AF65-F5344CB8AC3E}">
        <p14:creationId xmlns:p14="http://schemas.microsoft.com/office/powerpoint/2010/main" val="23216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32AD66C2-CDA5-7B4E-9D2A-5A868BF36CB6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en-US" altLang="ko-KR" dirty="0"/>
              <a:t>NLTK(</a:t>
            </a:r>
            <a:r>
              <a:rPr kumimoji="1" lang="ko-KR" altLang="en-US" dirty="0"/>
              <a:t>영어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KoNLPy</a:t>
            </a:r>
            <a:r>
              <a:rPr kumimoji="1" lang="en-US" altLang="ko-KR" dirty="0"/>
              <a:t> (</a:t>
            </a:r>
            <a:r>
              <a:rPr kumimoji="1" lang="ko-KR" altLang="en-US" dirty="0"/>
              <a:t>한국어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NLPIR(</a:t>
            </a:r>
            <a:r>
              <a:rPr kumimoji="1" lang="ko-KR" altLang="en-US" dirty="0"/>
              <a:t>중국어</a:t>
            </a:r>
            <a:r>
              <a:rPr kumimoji="1"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C95C977-0B2A-7945-9CC7-DCFF00EB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처리 오픈 소스 툴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8E9CAC7E-CE40-E843-9877-43E57B738CD6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</a:t>
            </a:r>
          </a:p>
        </p:txBody>
      </p:sp>
    </p:spTree>
    <p:extLst>
      <p:ext uri="{BB962C8B-B14F-4D97-AF65-F5344CB8AC3E}">
        <p14:creationId xmlns:p14="http://schemas.microsoft.com/office/powerpoint/2010/main" val="2600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Natural Language Toolkit</a:t>
            </a: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Steven Bird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Edward </a:t>
            </a:r>
            <a:r>
              <a:rPr kumimoji="1"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Loper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펜실베이니아 대학교에서 개발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교육용으로 개발된 자연어 처리 및 문서 분석용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파이썬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패키지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기능 및 예제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자연어 처리에 대한 실무 및 연구에서 많이 사용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오픈 소스</a:t>
            </a: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Windows, Mac OS X, Linux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지원</a:t>
            </a: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2.7, 3.4, 3.5, 3.6, or 3.7</a:t>
            </a: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NLTK(</a:t>
            </a:r>
            <a:r>
              <a:rPr kumimoji="1" lang="ko-KR" altLang="en-US" dirty="0"/>
              <a:t>영어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758F41B1-0E08-9647-8D7B-59D09258738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말뭉치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(corpus)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제공 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토큰 생성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(tokenizing)</a:t>
            </a: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형태소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(morphological analysis)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kumimoji="1" lang="ko-KR" altLang="en-US" dirty="0"/>
              <a:t>주요 기능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758F41B1-0E08-9647-8D7B-59D09258738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en-US" altLang="ko-KR" dirty="0"/>
              <a:t>NLTK </a:t>
            </a:r>
            <a:r>
              <a:rPr kumimoji="1" lang="ko-KR" altLang="en-US" dirty="0" smtClean="0"/>
              <a:t>설치</a:t>
            </a:r>
            <a:endParaRPr lang="en-US" altLang="ko-KR" b="1" dirty="0"/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cmd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pip install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nltk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명령을 통해 설치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Jupyter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notebook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실행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설치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 및 소설 다운로드</a:t>
            </a:r>
          </a:p>
          <a:p>
            <a:pPr marL="457200" lvl="1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pic>
        <p:nvPicPr>
          <p:cNvPr id="11" name="Picture 2" descr="C:\Users\phm\Desktop\NLP03.PNG">
            <a:extLst>
              <a:ext uri="{FF2B5EF4-FFF2-40B4-BE49-F238E27FC236}">
                <a16:creationId xmlns="" xmlns:a16="http://schemas.microsoft.com/office/drawing/2014/main" id="{8D3CF2E4-F9FC-0741-84D3-B7C7A4AA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06" y="2729169"/>
            <a:ext cx="3716490" cy="31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phm\Desktop\NLP04.PNG">
            <a:extLst>
              <a:ext uri="{FF2B5EF4-FFF2-40B4-BE49-F238E27FC236}">
                <a16:creationId xmlns="" xmlns:a16="http://schemas.microsoft.com/office/drawing/2014/main" id="{669768EA-A99E-AD4B-ACB0-79781D46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60" y="3097864"/>
            <a:ext cx="6578964" cy="27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146" name="Picture 2" descr="C:\Users\phm\Desktop\gut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60" y="3789768"/>
            <a:ext cx="4716462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자연어 분석 작업을 위해 만든 샘플 문서 집합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NLTK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패키지에서 다양한 연구용 말뭉치를 제공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Gutenberg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말뭉치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 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저작권이 말소된 문학작품을 포함</a:t>
            </a: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말뭉치</a:t>
            </a:r>
            <a:r>
              <a:rPr kumimoji="1" lang="en-US" altLang="ko-KR" dirty="0"/>
              <a:t>(corpus) </a:t>
            </a:r>
            <a:r>
              <a:rPr kumimoji="1" lang="ko-KR" altLang="en-US" dirty="0"/>
              <a:t>제공</a:t>
            </a: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4C824C-262E-2141-A89D-07EB1394C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068233"/>
            <a:ext cx="2600056" cy="2886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B229D98-6E1F-C041-94E5-ACA6A6924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336" y="3068232"/>
            <a:ext cx="2556795" cy="2886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40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땅에서 농작물을 수확</a:t>
            </a: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가치 있는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Token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들을 수확</a:t>
            </a: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토큰 생성</a:t>
            </a:r>
            <a:r>
              <a:rPr kumimoji="1" lang="en-US" altLang="ko-KR" dirty="0"/>
              <a:t>(tokenizing)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0" name="Picture 2" descr="ê¸°ê³ ëìë¬¼ ìíì ëí ì´ë¯¸ì§ ê²ìê²°ê³¼">
            <a:extLst>
              <a:ext uri="{FF2B5EF4-FFF2-40B4-BE49-F238E27FC236}">
                <a16:creationId xmlns="" xmlns:a16="http://schemas.microsoft.com/office/drawing/2014/main" id="{C30CC79E-21A7-6748-9772-D4DE9A28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5" y="2865510"/>
            <a:ext cx="5605710" cy="32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자연어 문서를 분석하기 위해 긴 문자열을 작은 단위로 분할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토큰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(token):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분할된 문자열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절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문장 등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토큰으로 나누는 작업을 토큰 생성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(tokenizing)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이라고 한다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sent_tokenize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문장 단위로 분리</a:t>
            </a: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토큰 생성</a:t>
            </a:r>
            <a:r>
              <a:rPr kumimoji="1" lang="en-US" altLang="ko-KR" dirty="0"/>
              <a:t>(tokenizing)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026" name="Picture 2" descr="C:\Users\phm\Desktop\1251512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89"/>
          <a:stretch/>
        </p:blipFill>
        <p:spPr bwMode="auto">
          <a:xfrm>
            <a:off x="904192" y="3628919"/>
            <a:ext cx="7351207" cy="17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1808A0D-204C-7540-8DC9-55A9003C4414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A6670-A4E2-4D4C-8822-80986267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C6360AE5-99D2-FD49-8B84-77A6B6A34427}"/>
              </a:ext>
            </a:extLst>
          </p:cNvPr>
          <p:cNvSpPr/>
          <p:nvPr/>
        </p:nvSpPr>
        <p:spPr>
          <a:xfrm>
            <a:off x="0" y="0"/>
            <a:ext cx="9144000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2B1063C-DEB0-8A4F-BB8C-EFD2DE8429A1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9C1C38AF-5F63-EE4F-8C5E-1360682F0E5D}"/>
              </a:ext>
            </a:extLst>
          </p:cNvPr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전체 목차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C496975-CAE4-3746-8182-B53C8B311006}"/>
              </a:ext>
            </a:extLst>
          </p:cNvPr>
          <p:cNvSpPr/>
          <p:nvPr/>
        </p:nvSpPr>
        <p:spPr>
          <a:xfrm>
            <a:off x="557648" y="1981264"/>
            <a:ext cx="8028705" cy="433388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="" xmlns:a16="http://schemas.microsoft.com/office/drawing/2014/main" id="{B8A9D0F4-D559-184C-93E3-479C6429E9F9}"/>
              </a:ext>
            </a:extLst>
          </p:cNvPr>
          <p:cNvSpPr txBox="1">
            <a:spLocks/>
          </p:cNvSpPr>
          <p:nvPr/>
        </p:nvSpPr>
        <p:spPr>
          <a:xfrm>
            <a:off x="1001853" y="2323344"/>
            <a:ext cx="1932680" cy="3885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914400" indent="-4572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" altLang="en-US" sz="2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endParaRPr lang="en-US" altLang="ko" sz="2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내용 개체 틀 5">
            <a:extLst>
              <a:ext uri="{FF2B5EF4-FFF2-40B4-BE49-F238E27FC236}">
                <a16:creationId xmlns="" xmlns:a16="http://schemas.microsoft.com/office/drawing/2014/main" id="{A22F3EB8-1330-7D42-836D-B703F3BDB042}"/>
              </a:ext>
            </a:extLst>
          </p:cNvPr>
          <p:cNvSpPr txBox="1">
            <a:spLocks/>
          </p:cNvSpPr>
          <p:nvPr/>
        </p:nvSpPr>
        <p:spPr>
          <a:xfrm>
            <a:off x="2227008" y="2323344"/>
            <a:ext cx="5217124" cy="3885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914400" indent="-4572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ko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기본 환경 설치 및 사용법</a:t>
            </a: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ko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자연어처리</a:t>
            </a:r>
            <a:endParaRPr lang="en-US" altLang="ko" sz="2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KoNLPy</a:t>
            </a:r>
            <a:endParaRPr lang="en-US" altLang="ko" sz="2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Word2Vec</a:t>
            </a: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(Convolutional Neural Network)</a:t>
            </a:r>
            <a:endParaRPr lang="en-US" altLang="ko" sz="2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en-US" altLang="ko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CNN – Image Classification</a:t>
            </a: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ko-KR" altLang="en-US" sz="20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챗봇과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머신러닝</a:t>
            </a:r>
            <a:endParaRPr lang="en-US" altLang="ko-KR" sz="2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ts val="2800"/>
              </a:lnSpc>
              <a:spcBef>
                <a:spcPts val="800"/>
              </a:spcBef>
              <a:buNone/>
            </a:pPr>
            <a:r>
              <a:rPr lang="ko-KR" altLang="en-US" sz="20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챗봇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실습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및 종합</a:t>
            </a:r>
            <a:endParaRPr lang="ko" altLang="en-US" sz="2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8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형태소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(morpheme):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언어학에서 일정한 의미가 있는 가장 작은 말의 단위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자연어 처리에서는 토큰으로 형태소를 이용한다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단어로부터 어근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접두사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접미사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품사 등 다양한 언어적 속성을 파악하고 이를 이용하여 형태소를 찾아내거나 처리하는 작업이다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형태소 분석의 예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어간 추출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(stemming)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원형 복원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(lemmatizing)</a:t>
            </a:r>
          </a:p>
          <a:p>
            <a:pPr lvl="1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품사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태깅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(Part-Of-Speech tagging)</a:t>
            </a:r>
          </a:p>
          <a:p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형태소 분석</a:t>
            </a:r>
            <a:r>
              <a:rPr kumimoji="1" lang="en-US" altLang="ko-KR" dirty="0"/>
              <a:t>(morphological analysis)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변화된 단어의 접미사나 어미를 제거하여 같은 의미를 가지는 형태소의 기본형을 찾는 방법이다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단순히 어미를 제거하기 때문에 단어의 원형을 정확히 찾아 주지 않는다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PorterStemmer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Martin Porter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제시한 알고리즘이다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어간 추출</a:t>
            </a:r>
            <a:r>
              <a:rPr kumimoji="1" lang="en-US" altLang="ko-KR" dirty="0"/>
              <a:t>(stemming)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026" name="Picture 2" descr="C:\Users\phm\Desktop\nltk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9" y="3685420"/>
            <a:ext cx="7708087" cy="20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2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같은 의미를 가지는 여러 단어를 가장 근본적인 형태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간단히 말해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사전형으로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통일하는 작업이다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원형 복원</a:t>
            </a:r>
            <a:r>
              <a:rPr kumimoji="1" lang="en-US" altLang="ko-KR" dirty="0"/>
              <a:t>(lemmatizing)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2052" name="Picture 4" descr="C:\Users\phm\Desktop\nltk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0" y="2641915"/>
            <a:ext cx="6683300" cy="30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품사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(POS, part-of-speech)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낱말을 문법적인 기능이나 형태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뜻에 따라 구분한 것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NLTK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트리뱅크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태그세트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(Penn Treebank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Tagset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이용한다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NNP: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단수 고유명사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VB: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동사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VBP: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동사 현재형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TO: to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전치사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단수형 혹은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집합형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DT: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관형사</a:t>
            </a:r>
          </a:p>
          <a:p>
            <a:endParaRPr kumimoji="1"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품사 </a:t>
            </a:r>
            <a:r>
              <a:rPr kumimoji="1" lang="ko-KR" altLang="en-US" dirty="0" err="1"/>
              <a:t>태깅</a:t>
            </a:r>
            <a:r>
              <a:rPr kumimoji="1" lang="ko-KR" altLang="en-US" dirty="0"/>
              <a:t> </a:t>
            </a:r>
            <a:r>
              <a:rPr kumimoji="1" lang="en-US" altLang="ko-KR" dirty="0"/>
              <a:t>(POS tagging)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6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7F2CBF20-12D2-844A-9B94-653172B3A51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415501" cy="4028570"/>
          </a:xfrm>
        </p:spPr>
        <p:txBody>
          <a:bodyPr/>
          <a:lstStyle/>
          <a:p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품사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태깅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예시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A3A77C5-FDC8-7A41-A3BC-20B84C47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품사 </a:t>
            </a:r>
            <a:r>
              <a:rPr kumimoji="1" lang="ko-KR" altLang="en-US" dirty="0" err="1"/>
              <a:t>태깅</a:t>
            </a:r>
            <a:r>
              <a:rPr kumimoji="1" lang="ko-KR" altLang="en-US" dirty="0"/>
              <a:t> </a:t>
            </a:r>
            <a:r>
              <a:rPr kumimoji="1" lang="en-US" altLang="ko-KR" dirty="0"/>
              <a:t>(POS tagging)</a:t>
            </a:r>
            <a:endParaRPr kumimoji="1" lang="ko-KR" altLang="en-US" dirty="0"/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170" name="Picture 2" descr="C:\Users\phm\Desktop\nltk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25" y="2346696"/>
            <a:ext cx="6979115" cy="381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 marL="342900" indent="-342900">
              <a:buSzPct val="100000"/>
            </a:pPr>
            <a:r>
              <a:rPr lang="en-US" altLang="ko-KR" sz="2000" b="1" dirty="0"/>
              <a:t>Tokenizing</a:t>
            </a:r>
            <a:br>
              <a:rPr lang="en-US" altLang="ko-KR" sz="2000" b="1" dirty="0"/>
            </a:br>
            <a:r>
              <a:rPr lang="en-US" altLang="ko-KR" sz="1800" dirty="0" err="1"/>
              <a:t>Nltk</a:t>
            </a:r>
            <a:r>
              <a:rPr lang="en-US" altLang="ko-KR" sz="1800" dirty="0"/>
              <a:t> </a:t>
            </a:r>
            <a:r>
              <a:rPr lang="ko-KR" altLang="en-US" sz="1800" dirty="0"/>
              <a:t>말뭉치 혹은 직접 모은 </a:t>
            </a:r>
            <a:r>
              <a:rPr lang="en-US" altLang="ko-KR" sz="1800" dirty="0"/>
              <a:t>txt</a:t>
            </a:r>
            <a:r>
              <a:rPr lang="ko-KR" altLang="en-US" sz="1800" dirty="0"/>
              <a:t>파일을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단어 단위로 분리하여 </a:t>
            </a:r>
            <a:r>
              <a:rPr lang="en-US" altLang="ko-KR" sz="1800" dirty="0"/>
              <a:t>txt</a:t>
            </a:r>
            <a:r>
              <a:rPr lang="ko-KR" altLang="en-US" sz="1800" dirty="0"/>
              <a:t>파일에 저장하기</a:t>
            </a:r>
            <a:endParaRPr lang="ko-KR" altLang="en-US" sz="2000" dirty="0"/>
          </a:p>
          <a:p>
            <a:pPr marL="342900" indent="-342900">
              <a:buSzPct val="100000"/>
            </a:pPr>
            <a:endParaRPr lang="ko-KR" altLang="en-US" sz="2000" b="1" dirty="0"/>
          </a:p>
          <a:p>
            <a:pPr marL="342900" indent="-342900">
              <a:buSzPct val="100000"/>
            </a:pPr>
            <a:r>
              <a:rPr lang="en-US" altLang="ko-KR" sz="2000" b="1" dirty="0"/>
              <a:t>Tagging</a:t>
            </a:r>
            <a:br>
              <a:rPr lang="en-US" altLang="ko-KR" sz="2000" b="1" dirty="0"/>
            </a:br>
            <a:r>
              <a:rPr lang="ko-KR" altLang="en-US" sz="1800" dirty="0"/>
              <a:t>단어 단위로 분리한 토큰에 품사를 표시하여 </a:t>
            </a:r>
            <a:r>
              <a:rPr lang="en-US" altLang="ko-KR" sz="1800" dirty="0"/>
              <a:t>txt</a:t>
            </a:r>
            <a:r>
              <a:rPr lang="ko-KR" altLang="en-US" sz="1800" dirty="0"/>
              <a:t>파일에 저장하기</a:t>
            </a:r>
            <a:endParaRPr lang="ko-KR" altLang="en-US" sz="2000" dirty="0"/>
          </a:p>
          <a:p>
            <a:pPr marL="342900" indent="-342900">
              <a:buSzPct val="100000"/>
            </a:pPr>
            <a:endParaRPr lang="ko-KR" altLang="en-US" sz="2000" b="1" dirty="0"/>
          </a:p>
          <a:p>
            <a:pPr marL="342900" indent="-342900">
              <a:buSzPct val="100000"/>
            </a:pPr>
            <a:r>
              <a:rPr lang="en-US" altLang="ko-KR" sz="2000" b="1" dirty="0"/>
              <a:t>Extract noun</a:t>
            </a:r>
            <a:br>
              <a:rPr lang="en-US" altLang="ko-KR" sz="2000" b="1" dirty="0"/>
            </a:br>
            <a:r>
              <a:rPr lang="ko-KR" altLang="en-US" sz="1800" dirty="0"/>
              <a:t>명사만 추출하여 </a:t>
            </a:r>
            <a:r>
              <a:rPr lang="en-US" altLang="ko-KR" sz="1800" dirty="0"/>
              <a:t>txt</a:t>
            </a:r>
            <a:r>
              <a:rPr lang="ko-KR" altLang="en-US" sz="1800" dirty="0"/>
              <a:t>파일에 저장하기</a:t>
            </a:r>
            <a:endParaRPr lang="ko-KR" altLang="en-US" sz="2000" dirty="0"/>
          </a:p>
        </p:txBody>
      </p:sp>
      <p:sp>
        <p:nvSpPr>
          <p:cNvPr id="5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>
              <a:buSzPct val="100000"/>
              <a:buFont typeface="+mj-lt"/>
              <a:buAutoNum type="arabicPeriod" startAt="4"/>
            </a:pPr>
            <a:r>
              <a:rPr lang="ko-KR" altLang="en-US" sz="2000" b="1" dirty="0"/>
              <a:t>빈도가 높은 단어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개를 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ko-KR" altLang="en-US" sz="2000" b="1" dirty="0"/>
              <a:t>그래프로 그리기</a:t>
            </a:r>
            <a:r>
              <a:rPr lang="en-US" altLang="ko-KR" sz="2000" b="1" dirty="0"/>
              <a:t>. </a:t>
            </a:r>
            <a:br>
              <a:rPr lang="en-US" altLang="ko-KR" sz="2000" b="1" dirty="0"/>
            </a:b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en-US" altLang="ko-KR" sz="1800" b="1" dirty="0"/>
              <a:t>Y</a:t>
            </a:r>
            <a:r>
              <a:rPr lang="ko-KR" altLang="en-US" sz="1800" dirty="0"/>
              <a:t>축은 단어가 나타난 횟수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b="1" dirty="0"/>
              <a:t>X</a:t>
            </a:r>
            <a:r>
              <a:rPr lang="ko-KR" altLang="en-US" sz="1800" dirty="0"/>
              <a:t>축은 빈도가 높은 단어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pPr>
              <a:buSzPct val="100000"/>
              <a:buFont typeface="+mj-lt"/>
              <a:buAutoNum type="arabicPeriod" startAt="4"/>
            </a:pPr>
            <a:r>
              <a:rPr lang="ko-KR" altLang="en-US" sz="2000" b="1" dirty="0"/>
              <a:t>출현 횟수가 높은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 단어와 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ko-KR" altLang="en-US" sz="2000" b="1" dirty="0"/>
              <a:t>그 횟수 출력하기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>
              <a:buSzPct val="100000"/>
              <a:buFont typeface="+mj-lt"/>
              <a:buAutoNum type="arabicPeriod" startAt="4"/>
            </a:pPr>
            <a:endParaRPr lang="en-US" altLang="ko-KR" sz="2000" b="1" dirty="0"/>
          </a:p>
          <a:p>
            <a:pPr>
              <a:buSzPct val="100000"/>
              <a:buFont typeface="+mj-lt"/>
              <a:buAutoNum type="arabicPeriod" startAt="4"/>
            </a:pPr>
            <a:endParaRPr lang="en-US" altLang="ko-KR" sz="2000" b="1" dirty="0"/>
          </a:p>
          <a:p>
            <a:pPr>
              <a:buSzPct val="100000"/>
              <a:buFont typeface="+mj-lt"/>
              <a:buAutoNum type="arabicPeriod" startAt="4"/>
            </a:pPr>
            <a:endParaRPr lang="en-US" altLang="ko-KR" sz="2000" b="1" dirty="0"/>
          </a:p>
          <a:p>
            <a:pPr>
              <a:buSzPct val="100000"/>
              <a:buFont typeface="+mj-lt"/>
              <a:buAutoNum type="arabicPeriod" startAt="4"/>
            </a:pP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F6326BF-52EB-084A-8DBB-95040C43A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"/>
          <a:stretch/>
        </p:blipFill>
        <p:spPr>
          <a:xfrm>
            <a:off x="5274869" y="1919289"/>
            <a:ext cx="3351566" cy="2232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BA0D3FA-37C8-DB42-84D4-AC7D5C5FEA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0" r="46073"/>
          <a:stretch/>
        </p:blipFill>
        <p:spPr>
          <a:xfrm>
            <a:off x="5274868" y="4802156"/>
            <a:ext cx="3338541" cy="1768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D96D9AF6-5FF9-5349-8B8C-7330991CA76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F48B4DC5-B80F-8C4B-B0C2-067591249CCA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en-US" altLang="ko-KR" dirty="0" err="1"/>
              <a:t>matplotlib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(2</a:t>
            </a:r>
            <a:r>
              <a:rPr kumimoji="1" lang="ko-KR" altLang="en-US" dirty="0"/>
              <a:t>가지 방법</a:t>
            </a:r>
            <a:r>
              <a:rPr kumimoji="1" lang="en-US" altLang="ko-KR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2000" dirty="0" err="1"/>
              <a:t>Matplotlib</a:t>
            </a:r>
            <a:r>
              <a:rPr kumimoji="1" lang="ko-KR" altLang="en-US" sz="2000" dirty="0"/>
              <a:t>는 </a:t>
            </a:r>
            <a:r>
              <a:rPr kumimoji="1" lang="ko-KR" altLang="en-US" sz="2000" dirty="0" err="1"/>
              <a:t>파이썬에서</a:t>
            </a:r>
            <a:r>
              <a:rPr kumimoji="1" lang="ko-KR" altLang="en-US" sz="2000" dirty="0"/>
              <a:t> 자료를 차트</a:t>
            </a:r>
            <a:r>
              <a:rPr kumimoji="1" lang="en-US" altLang="ko-KR" sz="2000" dirty="0"/>
              <a:t>(chart)</a:t>
            </a:r>
            <a:r>
              <a:rPr kumimoji="1" lang="ko-KR" altLang="en-US" sz="2000" dirty="0"/>
              <a:t>나 플롯</a:t>
            </a:r>
            <a:r>
              <a:rPr kumimoji="1" lang="en-US" altLang="ko-KR" sz="2000" dirty="0"/>
              <a:t>(plot)</a:t>
            </a:r>
            <a:r>
              <a:rPr kumimoji="1" lang="ko-KR" altLang="en-US" sz="2000" dirty="0"/>
              <a:t>으로  시각화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visulaization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하는 패키지이다</a:t>
            </a:r>
            <a:r>
              <a:rPr kumimoji="1" lang="en-US" altLang="ko-KR" sz="2000" dirty="0"/>
              <a:t>.</a:t>
            </a:r>
            <a:br>
              <a:rPr kumimoji="1" lang="en-US" altLang="ko-KR" sz="2000" dirty="0"/>
            </a:br>
            <a:endParaRPr kumimoji="1" lang="en-US" altLang="ko-KR" sz="1200" dirty="0"/>
          </a:p>
          <a:p>
            <a:pPr lvl="2">
              <a:buFont typeface="Wingdings" pitchFamily="2" charset="2"/>
              <a:buChar char="ü"/>
            </a:pPr>
            <a:r>
              <a:rPr kumimoji="1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Cmd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pip install matplotlib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명령을 통해 설치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§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a typeface="나눔고딕" pitchFamily="50" charset="-127"/>
            </a:endParaRPr>
          </a:p>
          <a:p>
            <a:pPr lvl="2">
              <a:buFont typeface="Wingdings" pitchFamily="2" charset="2"/>
              <a:buChar char="§"/>
            </a:pP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나눔고딕" pitchFamily="50" charset="-127"/>
            </a:endParaRPr>
          </a:p>
          <a:p>
            <a:pPr lvl="2">
              <a:buFont typeface="Wingdings" pitchFamily="2" charset="2"/>
              <a:buChar char="ü"/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아래 사이트에서 </a:t>
            </a:r>
            <a:r>
              <a:rPr kumimoji="1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matplotlib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파일을 다운 받고 압축 풀고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C:\venv\Lib\site-packages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복사한다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b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https://www.lfd.uci.edu/~gohlke/pythonlibs/#matplotlib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ea typeface="나눔고딕" pitchFamily="50" charset="-127"/>
            </a:endParaRPr>
          </a:p>
          <a:p>
            <a:endParaRPr kumimoji="1" lang="en-US" altLang="ko-KR" sz="2000" dirty="0"/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D59B864F-0955-D944-90CF-095A7372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일차 부록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환경 설치</a:t>
            </a:r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32F21A4A-553B-714D-806A-C5A96F38CBDA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2050" name="Picture 2" descr="C:\Users\phm\Desktop\8888888888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39" y="3544186"/>
            <a:ext cx="3864609" cy="2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m\Desktop\76767676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56" y="5045088"/>
            <a:ext cx="4987290" cy="101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A3707DD1-0945-864C-B28A-B85F874BA0E8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7513581" cy="4028570"/>
          </a:xfrm>
        </p:spPr>
        <p:txBody>
          <a:bodyPr/>
          <a:lstStyle/>
          <a:p>
            <a:r>
              <a:rPr kumimoji="1" lang="ko-KR" altLang="en-US" dirty="0"/>
              <a:t>빈도가 높은 단어를 그래프로 그리기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2000" dirty="0"/>
              <a:t>NLTK Text</a:t>
            </a:r>
            <a:r>
              <a:rPr kumimoji="1" lang="ko-KR" altLang="en-US" sz="2000" dirty="0"/>
              <a:t>클래스의 </a:t>
            </a:r>
            <a:r>
              <a:rPr kumimoji="1" lang="en-US" altLang="ko-KR" sz="2000" dirty="0"/>
              <a:t>plot </a:t>
            </a:r>
            <a:r>
              <a:rPr kumimoji="1" lang="ko-KR" altLang="en-US" sz="2000" dirty="0"/>
              <a:t>메서드를 사용하여 단어의 빈도를 그래프로 그릴 수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2D822C-E6FF-E749-B93D-90C1BF69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일차 부록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과제 설명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1B4D1CF2-2F81-824B-AFCD-998B853C2C13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6AEF82B-D370-BF46-B703-C7D59E521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44" y="3017248"/>
            <a:ext cx="4090264" cy="874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1E7DCEF-0D53-084C-ADAA-4303633E0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"/>
          <a:stretch/>
        </p:blipFill>
        <p:spPr>
          <a:xfrm>
            <a:off x="1445344" y="3970152"/>
            <a:ext cx="4090264" cy="2622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80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A3707DD1-0945-864C-B28A-B85F874BA0E8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7994605" cy="4028570"/>
          </a:xfrm>
        </p:spPr>
        <p:txBody>
          <a:bodyPr/>
          <a:lstStyle/>
          <a:p>
            <a:r>
              <a:rPr kumimoji="1" lang="ko-KR" altLang="en-US" dirty="0"/>
              <a:t>출현 횟수가 높은 단어 출력하기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선택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pPr lvl="1">
              <a:buFont typeface="Wingdings" pitchFamily="2" charset="2"/>
              <a:buChar char="§"/>
            </a:pPr>
            <a:r>
              <a:rPr kumimoji="1" lang="en-US" altLang="ko-KR" sz="2000" dirty="0" err="1"/>
              <a:t>most_common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메서드를 사용하여 출현 횟수가 </a:t>
            </a:r>
            <a:br>
              <a:rPr kumimoji="1" lang="ko-KR" altLang="en-US" sz="2000" dirty="0"/>
            </a:br>
            <a:r>
              <a:rPr kumimoji="1" lang="ko-KR" altLang="en-US" sz="2000" dirty="0"/>
              <a:t>가장 높은 단어를 찾을 수 있다</a:t>
            </a:r>
            <a:r>
              <a:rPr kumimoji="1" lang="en-US" altLang="ko-KR" sz="2000" dirty="0"/>
              <a:t>.</a:t>
            </a:r>
          </a:p>
          <a:p>
            <a:pPr marL="457200" lvl="1" indent="0">
              <a:buNone/>
            </a:pP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32D822C-E6FF-E749-B93D-90C1BF69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일차 부록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과제 설명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1B4D1CF2-2F81-824B-AFCD-998B853C2C13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2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NLTK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273F0CE-007A-7F4F-B838-666C4C3A0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97" y="3130470"/>
            <a:ext cx="3508931" cy="3033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6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86010" y="905025"/>
            <a:ext cx="8229600" cy="6614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3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j-cs"/>
              </a:defRPr>
            </a:lvl1pPr>
          </a:lstStyle>
          <a:p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사전 준비 사항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컴퓨터 작업 환경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56"/>
          </p:nvPr>
        </p:nvSpPr>
        <p:spPr>
          <a:xfrm>
            <a:off x="363040" y="1865678"/>
            <a:ext cx="8218439" cy="342729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altLang="ko-KR" dirty="0"/>
              <a:t>Windows 10(64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  <a:p>
            <a:pPr>
              <a:spcBef>
                <a:spcPts val="800"/>
              </a:spcBef>
            </a:pPr>
            <a:r>
              <a:rPr lang="en-US" altLang="ko-KR" dirty="0"/>
              <a:t>Chrome </a:t>
            </a:r>
            <a:r>
              <a:rPr lang="en-US" altLang="ko-KR" dirty="0" err="1"/>
              <a:t>Ver</a:t>
            </a:r>
            <a:r>
              <a:rPr lang="en-US" altLang="ko-KR" dirty="0"/>
              <a:t> 71.0.3578.98</a:t>
            </a:r>
          </a:p>
          <a:p>
            <a:pPr>
              <a:spcBef>
                <a:spcPts val="800"/>
              </a:spcBef>
            </a:pPr>
            <a:r>
              <a:rPr lang="en-US" altLang="ko-KR" dirty="0"/>
              <a:t>Python </a:t>
            </a:r>
            <a:r>
              <a:rPr lang="en-US" altLang="ko-KR" dirty="0" err="1"/>
              <a:t>Ver</a:t>
            </a:r>
            <a:r>
              <a:rPr lang="en-US" altLang="ko-KR" dirty="0"/>
              <a:t> 3.5.4</a:t>
            </a:r>
          </a:p>
          <a:p>
            <a:pPr>
              <a:spcBef>
                <a:spcPts val="800"/>
              </a:spcBef>
            </a:pP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Ver</a:t>
            </a:r>
            <a:r>
              <a:rPr lang="en-US" altLang="ko-KR" dirty="0"/>
              <a:t> 1.12.0</a:t>
            </a:r>
          </a:p>
          <a:p>
            <a:pPr>
              <a:spcBef>
                <a:spcPts val="800"/>
              </a:spcBef>
            </a:pPr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err="1"/>
              <a:t>Ver</a:t>
            </a:r>
            <a:r>
              <a:rPr lang="en-US" altLang="ko-KR" dirty="0"/>
              <a:t> </a:t>
            </a:r>
            <a:r>
              <a:rPr lang="en-US" altLang="ko-KR" dirty="0" smtClean="0"/>
              <a:t>1.0.0</a:t>
            </a:r>
          </a:p>
        </p:txBody>
      </p:sp>
    </p:spTree>
    <p:extLst>
      <p:ext uri="{BB962C8B-B14F-4D97-AF65-F5344CB8AC3E}">
        <p14:creationId xmlns:p14="http://schemas.microsoft.com/office/powerpoint/2010/main" val="4240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571" y="1137392"/>
            <a:ext cx="3550972" cy="3416320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주요기능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한국어 말뭉치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형태소 분석 클래스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형태소 분석기 성능 비교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KoNLPy</a:t>
            </a: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  <a:endParaRPr lang="en-US" altLang="ko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일차 부록</a:t>
            </a:r>
            <a:endParaRPr lang="ko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200" y="1943535"/>
            <a:ext cx="3552264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KoNLPy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EC1BC6A5-764A-E941-8E7C-12593198CBF5}"/>
              </a:ext>
            </a:extLst>
          </p:cNvPr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0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a16="http://schemas.microsoft.com/office/drawing/2014/main" id="{0AEB090D-0F21-3244-9CC8-D770F6EB301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kumimoji="1" lang="ko-KR" altLang="en-US" dirty="0"/>
              <a:t>한국어 정보 처리를 위한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패키지</a:t>
            </a:r>
          </a:p>
          <a:p>
            <a:r>
              <a:rPr kumimoji="1" lang="ko-KR" altLang="en-US" dirty="0"/>
              <a:t>한국어 연구에 많이 사용</a:t>
            </a:r>
          </a:p>
          <a:p>
            <a:r>
              <a:rPr kumimoji="1" lang="en-US" altLang="ko-KR" dirty="0"/>
              <a:t>Windows, Mac OS X, Linux </a:t>
            </a:r>
            <a:r>
              <a:rPr kumimoji="1" lang="ko-KR" altLang="en-US" dirty="0"/>
              <a:t>지원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046CA18F-959F-6B4B-878A-45B83B1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</a:t>
            </a:r>
            <a:r>
              <a:rPr kumimoji="1" lang="en-US" altLang="ko-KR" dirty="0" err="1"/>
              <a:t>KoNLPy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4846C83-F532-BF4C-8FD7-FC535F28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1" y="3438725"/>
            <a:ext cx="6346219" cy="2543590"/>
          </a:xfrm>
          <a:prstGeom prst="rect">
            <a:avLst/>
          </a:prstGeom>
          <a:ln>
            <a:noFill/>
          </a:ln>
        </p:spPr>
      </p:pic>
      <p:sp>
        <p:nvSpPr>
          <p:cNvPr id="5" name="직사각형 8">
            <a:extLst>
              <a:ext uri="{FF2B5EF4-FFF2-40B4-BE49-F238E27FC236}">
                <a16:creationId xmlns="" xmlns:a16="http://schemas.microsoft.com/office/drawing/2014/main" id="{8160E948-FB4C-E349-B688-169E043337E8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5B1E868-FE23-894D-B6C8-B8D65337A27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한국어 말뭉치</a:t>
            </a:r>
            <a:endParaRPr lang="en-US" altLang="ko-KR" dirty="0"/>
          </a:p>
          <a:p>
            <a:r>
              <a:rPr lang="ko-KR" altLang="en-US" dirty="0"/>
              <a:t>형태소 분석 및 품사 </a:t>
            </a:r>
            <a:r>
              <a:rPr lang="ko-KR" altLang="en-US" dirty="0" err="1"/>
              <a:t>태깅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B0C1DA1-F3F8-CE4D-9C10-863AA92C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기능</a:t>
            </a:r>
            <a:endParaRPr lang="en-US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2F8E2EB4-A035-8B48-8D89-9DCB0FFACEA9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8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b="1" dirty="0"/>
              <a:t>Java JDK </a:t>
            </a:r>
            <a:r>
              <a:rPr lang="ko-KR" altLang="en-US" b="1" dirty="0"/>
              <a:t>설치</a:t>
            </a:r>
            <a:r>
              <a:rPr lang="en-US" altLang="ko-KR" b="1" dirty="0"/>
              <a:t>(1/2)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lvl="1">
              <a:buFont typeface="Wingdings" pitchFamily="2" charset="2"/>
              <a:buChar char="ü"/>
            </a:pPr>
            <a:r>
              <a:rPr lang="ko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Windows x64,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버전 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1.7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JDK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8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다운로드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§"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에서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&lt;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jdk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다운로드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입력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 SE Development Kit 8 – Downloads – Oracle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b="1" dirty="0"/>
              <a:t>Java JDK </a:t>
            </a:r>
            <a:r>
              <a:rPr lang="ko-KR" altLang="en-US" b="1" dirty="0"/>
              <a:t>설치</a:t>
            </a:r>
            <a:r>
              <a:rPr lang="en-US" altLang="ko-KR" b="1" dirty="0"/>
              <a:t>(2/2)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	① Accept License Agreement </a:t>
            </a:r>
          </a:p>
          <a:p>
            <a:pPr marL="0" indent="0">
              <a:buNone/>
            </a:pPr>
            <a:r>
              <a:rPr lang="en-US" altLang="ko-KR" sz="2000" dirty="0"/>
              <a:t>	② jdk-8u201-windows-x64.exe </a:t>
            </a:r>
            <a:r>
              <a:rPr lang="ko-KR" altLang="en-US" sz="2000" dirty="0"/>
              <a:t>클릭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③ 다운로드 파일 기본 값으로 설치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="" xmlns:a16="http://schemas.microsoft.com/office/drawing/2014/main" id="{0CB59C5C-98DA-9540-BF69-89E34B01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80" y="3518917"/>
            <a:ext cx="3055265" cy="255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F8B6752-DDC1-3E41-8E43-9F837B3FE14D}"/>
              </a:ext>
            </a:extLst>
          </p:cNvPr>
          <p:cNvGrpSpPr/>
          <p:nvPr/>
        </p:nvGrpSpPr>
        <p:grpSpPr>
          <a:xfrm>
            <a:off x="1025962" y="3518916"/>
            <a:ext cx="3726422" cy="2555716"/>
            <a:chOff x="846381" y="2948302"/>
            <a:chExt cx="4997247" cy="3427295"/>
          </a:xfrm>
        </p:grpSpPr>
        <p:pic>
          <p:nvPicPr>
            <p:cNvPr id="15" name="Picture 4" descr="C:\Users\phm\Desktop\konlpy01.png">
              <a:extLst>
                <a:ext uri="{FF2B5EF4-FFF2-40B4-BE49-F238E27FC236}">
                  <a16:creationId xmlns="" xmlns:a16="http://schemas.microsoft.com/office/drawing/2014/main" id="{2DE3B047-6A16-1F4D-A9B6-B4E9D5BE6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81" y="2948302"/>
              <a:ext cx="4997247" cy="342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9">
              <a:extLst>
                <a:ext uri="{FF2B5EF4-FFF2-40B4-BE49-F238E27FC236}">
                  <a16:creationId xmlns="" xmlns:a16="http://schemas.microsoft.com/office/drawing/2014/main" id="{E7EDCD3A-DB83-1346-B422-A71D098223A0}"/>
                </a:ext>
              </a:extLst>
            </p:cNvPr>
            <p:cNvSpPr/>
            <p:nvPr/>
          </p:nvSpPr>
          <p:spPr>
            <a:xfrm>
              <a:off x="2308075" y="3499613"/>
              <a:ext cx="1761533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직사각형 10">
              <a:extLst>
                <a:ext uri="{FF2B5EF4-FFF2-40B4-BE49-F238E27FC236}">
                  <a16:creationId xmlns="" xmlns:a16="http://schemas.microsoft.com/office/drawing/2014/main" id="{004023FD-CD35-6F46-8505-9C8FB5FFEBD8}"/>
                </a:ext>
              </a:extLst>
            </p:cNvPr>
            <p:cNvSpPr/>
            <p:nvPr/>
          </p:nvSpPr>
          <p:spPr>
            <a:xfrm>
              <a:off x="3654577" y="5598101"/>
              <a:ext cx="1761533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9C32DF1-87AA-A646-A6C5-9A7795D43BAF}"/>
              </a:ext>
            </a:extLst>
          </p:cNvPr>
          <p:cNvSpPr txBox="1"/>
          <p:nvPr/>
        </p:nvSpPr>
        <p:spPr>
          <a:xfrm>
            <a:off x="5353664" y="3210702"/>
            <a:ext cx="2571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3538F"/>
                </a:solidFill>
                <a:ea typeface="나눔고딕" pitchFamily="50" charset="-127"/>
              </a:rPr>
              <a:t>설치 완료 화면</a:t>
            </a:r>
          </a:p>
        </p:txBody>
      </p:sp>
    </p:spTree>
    <p:extLst>
      <p:ext uri="{BB962C8B-B14F-4D97-AF65-F5344CB8AC3E}">
        <p14:creationId xmlns:p14="http://schemas.microsoft.com/office/powerpoint/2010/main" val="39489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4627437" cy="4028570"/>
          </a:xfrm>
        </p:spPr>
        <p:txBody>
          <a:bodyPr/>
          <a:lstStyle/>
          <a:p>
            <a:r>
              <a:rPr lang="en-US" altLang="ko-KR" b="1" dirty="0"/>
              <a:t>JAVA_HOME </a:t>
            </a:r>
            <a:r>
              <a:rPr lang="ko-KR" altLang="en-US" b="1" dirty="0"/>
              <a:t>설정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lvl="1">
              <a:buFont typeface="Wingdings" pitchFamily="2" charset="2"/>
              <a:buChar char="ü"/>
            </a:pP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PC 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우클릭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속성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고급 시스템 설정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변수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→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변수에 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JAVA_HOME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Jdk</a:t>
            </a:r>
            <a:r>
              <a:rPr lang="en-US" altLang="ko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경로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추가한다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457200" lvl="1" indent="0">
              <a:buNone/>
            </a:pPr>
            <a:endParaRPr lang="en-US" altLang="ko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md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창을 새로 실행 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</a:t>
            </a:r>
            <a:r>
              <a:rPr lang="ko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java -version</a:t>
            </a:r>
          </a:p>
          <a:p>
            <a:pPr marL="457200" lvl="1" indent="0">
              <a:buNone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65E9287-C2DB-9544-93AE-B3208AD76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12" y="2731715"/>
            <a:ext cx="3313768" cy="123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4C3AAAA-045D-0440-8A28-78C036466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92" y="5044794"/>
            <a:ext cx="7319318" cy="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b="1" dirty="0"/>
              <a:t>JPype1 </a:t>
            </a:r>
            <a:r>
              <a:rPr lang="ko-KR" altLang="en-US" b="1" dirty="0"/>
              <a:t>설치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lvl="1">
              <a:buFont typeface="Wingdings" pitchFamily="2" charset="2"/>
              <a:buChar char="ü"/>
            </a:pP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64 bit </a:t>
            </a: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JPype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파일을 다운 한다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>
                <a:latin typeface="나눔고딕" pitchFamily="50" charset="-127"/>
                <a:ea typeface="나눔고딕" pitchFamily="50" charset="-127"/>
                <a:hlinkClick r:id="rId3"/>
              </a:rPr>
              <a:t>https://www.lfd.uci.edu/</a:t>
            </a:r>
            <a:br>
              <a:rPr lang="en-US" altLang="ko-KR" sz="2000" dirty="0">
                <a:latin typeface="나눔고딕" pitchFamily="50" charset="-127"/>
                <a:ea typeface="나눔고딕" pitchFamily="50" charset="-127"/>
                <a:hlinkClick r:id="rId3"/>
              </a:rPr>
            </a:br>
            <a:r>
              <a:rPr lang="en-US" altLang="ko-KR" sz="2000" dirty="0">
                <a:latin typeface="나눔고딕" pitchFamily="50" charset="-127"/>
                <a:ea typeface="나눔고딕" pitchFamily="50" charset="-127"/>
                <a:hlinkClick r:id="rId3"/>
              </a:rPr>
              <a:t>~gohlke/pythonlibs/#jpype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다운로드 한 파일을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NLP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폴더로 가져 온 후 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pip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install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통해 설치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그림 3">
            <a:extLst>
              <a:ext uri="{FF2B5EF4-FFF2-40B4-BE49-F238E27FC236}">
                <a16:creationId xmlns="" xmlns:a16="http://schemas.microsoft.com/office/drawing/2014/main" id="{BD36ABA2-DFF4-5141-BDA3-664BE4B7A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0"/>
          <a:stretch/>
        </p:blipFill>
        <p:spPr>
          <a:xfrm>
            <a:off x="5594176" y="2265601"/>
            <a:ext cx="3058204" cy="16814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35F929E-868B-5B43-B672-245B5FBEBDF8}"/>
              </a:ext>
            </a:extLst>
          </p:cNvPr>
          <p:cNvGrpSpPr/>
          <p:nvPr/>
        </p:nvGrpSpPr>
        <p:grpSpPr>
          <a:xfrm>
            <a:off x="1279988" y="4809079"/>
            <a:ext cx="5697131" cy="1506065"/>
            <a:chOff x="1279989" y="4502701"/>
            <a:chExt cx="5396492" cy="1426590"/>
          </a:xfrm>
        </p:grpSpPr>
        <p:pic>
          <p:nvPicPr>
            <p:cNvPr id="9" name="Picture 3" descr="C:\Users\phm\Desktop\konlpy03.PNG">
              <a:extLst>
                <a:ext uri="{FF2B5EF4-FFF2-40B4-BE49-F238E27FC236}">
                  <a16:creationId xmlns="" xmlns:a16="http://schemas.microsoft.com/office/drawing/2014/main" id="{05DBE6E9-FD70-C843-9F77-2959289F2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989" y="4502701"/>
              <a:ext cx="5396492" cy="113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phm\Desktop\konlpy04.PNG">
              <a:extLst>
                <a:ext uri="{FF2B5EF4-FFF2-40B4-BE49-F238E27FC236}">
                  <a16:creationId xmlns="" xmlns:a16="http://schemas.microsoft.com/office/drawing/2014/main" id="{BC6244EF-EC81-F14D-B73F-9AFEB6C1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989" y="5716201"/>
              <a:ext cx="5396492" cy="213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3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b="1" dirty="0" err="1"/>
              <a:t>KoNLPy</a:t>
            </a:r>
            <a:r>
              <a:rPr lang="en-US" altLang="ko-KR" b="1" dirty="0"/>
              <a:t> </a:t>
            </a:r>
            <a:r>
              <a:rPr lang="ko-KR" altLang="en-US" b="1" dirty="0"/>
              <a:t>설치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b="1" dirty="0"/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pip install </a:t>
            </a:r>
            <a:r>
              <a:rPr lang="en-US" altLang="ko-KR" sz="2000" dirty="0" err="1">
                <a:latin typeface="나눔고딕" pitchFamily="50" charset="-127"/>
                <a:ea typeface="나눔고딕" pitchFamily="50" charset="-127"/>
              </a:rPr>
              <a:t>konlpy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 명령어로 설치</a:t>
            </a: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lvl="1">
              <a:buFont typeface="Wingdings" pitchFamily="2" charset="2"/>
              <a:buChar char="ü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확인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-KR" altLang="en-US" sz="3000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Picture 2" descr="C:\Users\phm\Desktop\konlpy06.PNG">
            <a:extLst>
              <a:ext uri="{FF2B5EF4-FFF2-40B4-BE49-F238E27FC236}">
                <a16:creationId xmlns="" xmlns:a16="http://schemas.microsoft.com/office/drawing/2014/main" id="{8F45DDAC-BB4C-FD4F-8850-5263AF56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36" y="4181119"/>
            <a:ext cx="6980946" cy="81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phm\Desktop\konlpy05.PNG">
            <a:extLst>
              <a:ext uri="{FF2B5EF4-FFF2-40B4-BE49-F238E27FC236}">
                <a16:creationId xmlns="" xmlns:a16="http://schemas.microsoft.com/office/drawing/2014/main" id="{73557BA5-E8DA-0D4D-8EAD-C638B250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48" y="3074669"/>
            <a:ext cx="4078916" cy="32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77038"/>
          </a:xfrm>
        </p:spPr>
        <p:txBody>
          <a:bodyPr/>
          <a:lstStyle/>
          <a:p>
            <a:pPr>
              <a:lnSpc>
                <a:spcPts val="2940"/>
              </a:lnSpc>
            </a:pPr>
            <a:r>
              <a:rPr lang="ko" altLang="en-US" sz="2200" b="1" dirty="0"/>
              <a:t>파일경로</a:t>
            </a:r>
            <a:r>
              <a:rPr lang="en-US" altLang="ko" sz="2200" b="1" dirty="0"/>
              <a:t>: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한국어 말뭉치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3B35BA-D3F9-4149-B58A-AD10290CD957}"/>
              </a:ext>
            </a:extLst>
          </p:cNvPr>
          <p:cNvSpPr/>
          <p:nvPr/>
        </p:nvSpPr>
        <p:spPr>
          <a:xfrm>
            <a:off x="860540" y="2333388"/>
            <a:ext cx="7791840" cy="433553"/>
          </a:xfrm>
          <a:prstGeom prst="rect">
            <a:avLst/>
          </a:prstGeom>
          <a:solidFill>
            <a:schemeClr val="tx1"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108000" bIns="108000" rtlCol="0" anchor="ctr">
            <a:spAutoFit/>
          </a:bodyPr>
          <a:lstStyle/>
          <a:p>
            <a:pPr algn="ctr"/>
            <a:r>
              <a:rPr lang="en-US" altLang="ko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C:\</a:t>
            </a:r>
            <a:r>
              <a:rPr lang="en-US" altLang="ko" sz="14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venv</a:t>
            </a:r>
            <a:r>
              <a:rPr lang="en-US" altLang="ko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\Lib\</a:t>
            </a:r>
            <a:r>
              <a:rPr lang="en-US" altLang="ko" sz="14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sitepackages</a:t>
            </a:r>
            <a:r>
              <a:rPr lang="en-US" altLang="ko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\</a:t>
            </a:r>
            <a:r>
              <a:rPr lang="en-US" altLang="ko" sz="14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konlpy</a:t>
            </a:r>
            <a:r>
              <a:rPr lang="en-US" altLang="ko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\data\corpus</a:t>
            </a:r>
            <a:endParaRPr 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="" xmlns:a16="http://schemas.microsoft.com/office/drawing/2014/main" id="{C3C4CA76-E350-B549-9058-200B78B5D337}"/>
              </a:ext>
            </a:extLst>
          </p:cNvPr>
          <p:cNvSpPr txBox="1">
            <a:spLocks/>
          </p:cNvSpPr>
          <p:nvPr/>
        </p:nvSpPr>
        <p:spPr>
          <a:xfrm>
            <a:off x="1071415" y="3126519"/>
            <a:ext cx="3378243" cy="115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40"/>
              </a:lnSpc>
              <a:buNone/>
            </a:pPr>
            <a:r>
              <a:rPr lang="en-US" altLang="ko" sz="2000" b="1" dirty="0" err="1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Kobill</a:t>
            </a:r>
            <a:r>
              <a:rPr lang="en-US" altLang="ko" sz="2000" b="1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b="1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폴더</a:t>
            </a:r>
            <a:r>
              <a:rPr lang="en-US" altLang="ko" sz="2200" b="1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2200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" altLang="en-US" sz="1600" dirty="0">
                <a:latin typeface="나눔고딕" pitchFamily="50" charset="-127"/>
                <a:ea typeface="나눔고딕" pitchFamily="50" charset="-127"/>
              </a:rPr>
              <a:t>대한민국 국회 의안 말뭉치</a:t>
            </a:r>
            <a:r>
              <a:rPr lang="en-US" altLang="ko" sz="1600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" sz="16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" altLang="en-US" sz="1600" dirty="0">
                <a:latin typeface="나눔고딕" pitchFamily="50" charset="-127"/>
                <a:ea typeface="나눔고딕" pitchFamily="50" charset="-127"/>
              </a:rPr>
              <a:t>파일명은 의안 번호를 의미</a:t>
            </a:r>
          </a:p>
          <a:p>
            <a:pPr>
              <a:lnSpc>
                <a:spcPts val="2940"/>
              </a:lnSpc>
            </a:pPr>
            <a:endParaRPr lang="en-US" altLang="ko" sz="2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940"/>
              </a:lnSpc>
            </a:pPr>
            <a:endParaRPr lang="en-US" altLang="ko" sz="2200" dirty="0"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lnSpc>
                <a:spcPts val="2940"/>
              </a:lnSpc>
              <a:buFont typeface="Arial" pitchFamily="34" charset="0"/>
              <a:buNone/>
            </a:pP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2" descr="C:\Users\phm\Desktop\konlpy07.png">
            <a:extLst>
              <a:ext uri="{FF2B5EF4-FFF2-40B4-BE49-F238E27FC236}">
                <a16:creationId xmlns="" xmlns:a16="http://schemas.microsoft.com/office/drawing/2014/main" id="{9ACDED45-184D-EE4A-BC44-391551D8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35"/>
          <a:stretch/>
        </p:blipFill>
        <p:spPr bwMode="auto">
          <a:xfrm>
            <a:off x="1033866" y="4448472"/>
            <a:ext cx="1496937" cy="142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phm\Desktop\konlpy08.PNG">
            <a:extLst>
              <a:ext uri="{FF2B5EF4-FFF2-40B4-BE49-F238E27FC236}">
                <a16:creationId xmlns="" xmlns:a16="http://schemas.microsoft.com/office/drawing/2014/main" id="{2AAABD6B-D733-624C-9190-07A0AAE9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16" y="4564972"/>
            <a:ext cx="2083122" cy="55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phm\Desktop\konlpy07.png">
            <a:extLst>
              <a:ext uri="{FF2B5EF4-FFF2-40B4-BE49-F238E27FC236}">
                <a16:creationId xmlns="" xmlns:a16="http://schemas.microsoft.com/office/drawing/2014/main" id="{420FC7F0-146E-1742-9DF1-7F20C972B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65"/>
          <a:stretch/>
        </p:blipFill>
        <p:spPr bwMode="auto">
          <a:xfrm>
            <a:off x="2572183" y="4485743"/>
            <a:ext cx="1496937" cy="134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1AB7278-277A-AB4B-B7CE-1403A2A623CC}"/>
              </a:ext>
            </a:extLst>
          </p:cNvPr>
          <p:cNvSpPr/>
          <p:nvPr/>
        </p:nvSpPr>
        <p:spPr>
          <a:xfrm>
            <a:off x="860540" y="3022600"/>
            <a:ext cx="3628154" cy="294447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095836F-3E2D-034B-9D86-701351793A10}"/>
              </a:ext>
            </a:extLst>
          </p:cNvPr>
          <p:cNvSpPr/>
          <p:nvPr/>
        </p:nvSpPr>
        <p:spPr>
          <a:xfrm>
            <a:off x="5004214" y="3022600"/>
            <a:ext cx="3628154" cy="294447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ea typeface="나눔고딕" pitchFamily="50" charset="-127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="" xmlns:a16="http://schemas.microsoft.com/office/drawing/2014/main" id="{6C0676CD-6107-E04A-A955-D6FE21D47182}"/>
              </a:ext>
            </a:extLst>
          </p:cNvPr>
          <p:cNvSpPr txBox="1">
            <a:spLocks/>
          </p:cNvSpPr>
          <p:nvPr/>
        </p:nvSpPr>
        <p:spPr>
          <a:xfrm>
            <a:off x="5215089" y="3126519"/>
            <a:ext cx="3378243" cy="115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40"/>
              </a:lnSpc>
              <a:buNone/>
            </a:pPr>
            <a:r>
              <a:rPr lang="en-US" altLang="ko" sz="2000" b="1" dirty="0" err="1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Kolaw</a:t>
            </a:r>
            <a:r>
              <a:rPr lang="en-US" altLang="ko" sz="2000" b="1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>폴더</a:t>
            </a:r>
            <a:r>
              <a:rPr lang="en-US" altLang="ko-KR" sz="2200" b="1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200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1600" dirty="0">
                <a:latin typeface="나눔고딕" pitchFamily="50" charset="-127"/>
                <a:ea typeface="나눔고딕" pitchFamily="50" charset="-127"/>
              </a:rPr>
              <a:t>한국 법률 말뭉치</a:t>
            </a:r>
            <a:endParaRPr lang="ko-KR" altLang="en-US" sz="1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1800" b="1" dirty="0" err="1"/>
              <a:t>KoNLpy</a:t>
            </a:r>
            <a:r>
              <a:rPr lang="ko-KR" altLang="en-US" sz="1800" dirty="0"/>
              <a:t>의 </a:t>
            </a:r>
            <a:r>
              <a:rPr lang="en-US" altLang="ko-KR" sz="1800" dirty="0"/>
              <a:t>Tag</a:t>
            </a:r>
            <a:r>
              <a:rPr lang="ko-KR" altLang="en-US" sz="1800" dirty="0"/>
              <a:t>서브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패키지에서 형태소 분석을 위한 </a:t>
            </a:r>
            <a:r>
              <a:rPr lang="en-US" altLang="ko-KR" sz="1800" dirty="0"/>
              <a:t>5</a:t>
            </a:r>
            <a:r>
              <a:rPr lang="ko-KR" altLang="en-US" sz="1800" dirty="0"/>
              <a:t>개 클래스를 제공한다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b="1" dirty="0" err="1"/>
              <a:t>Hannanum</a:t>
            </a:r>
            <a:r>
              <a:rPr lang="en-US" altLang="ko-KR" sz="1800" b="1" dirty="0"/>
              <a:t>: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3"/>
              </a:rPr>
              <a:t>http://semanticweb.kaist.ac.kr/home/index.php/HanNanum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800" b="1" dirty="0" err="1"/>
              <a:t>Kkma</a:t>
            </a:r>
            <a:r>
              <a:rPr lang="en-US" altLang="ko-KR" sz="1800" b="1" dirty="0"/>
              <a:t>: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4"/>
              </a:rPr>
              <a:t>http://kkma.snu.ac.kr/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800" b="1" dirty="0" err="1"/>
              <a:t>Komoran</a:t>
            </a:r>
            <a:r>
              <a:rPr lang="en-US" altLang="ko-KR" sz="1800" b="1" dirty="0"/>
              <a:t>: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5"/>
              </a:rPr>
              <a:t>https://github.com/shin285/KOMORAN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800" b="1" dirty="0" err="1"/>
              <a:t>Mecab</a:t>
            </a:r>
            <a:r>
              <a:rPr lang="en-US" altLang="ko-KR" sz="1800" b="1" dirty="0"/>
              <a:t>: </a:t>
            </a:r>
            <a:r>
              <a:rPr lang="en-US" altLang="ko-KR" sz="1800" dirty="0"/>
              <a:t>(</a:t>
            </a:r>
            <a:r>
              <a:rPr lang="ko-KR" altLang="en-US" sz="1800" dirty="0"/>
              <a:t>윈도우 지원하지 않음</a:t>
            </a:r>
            <a:r>
              <a:rPr lang="en-US" altLang="ko-KR" sz="1800" dirty="0"/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6"/>
              </a:rPr>
              <a:t>https://bitbucket.org/eunjeon/mecab-ko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800" b="1" dirty="0"/>
              <a:t>twitter: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7"/>
              </a:rPr>
              <a:t>https://github.com/twitter/twitter-korean-text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 클래스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199" y="1943535"/>
            <a:ext cx="3602717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" altLang="en-US" sz="3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기본 환경</a:t>
            </a:r>
            <a:r>
              <a:rPr lang="en-US" altLang="ko" sz="3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3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" altLang="en-US" sz="3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설치 및 사용법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EC1BC6A5-764A-E941-8E7C-12593198CBF5}"/>
              </a:ext>
            </a:extLst>
          </p:cNvPr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2C11BCF-D50F-694D-BA40-81DC1C797441}"/>
              </a:ext>
            </a:extLst>
          </p:cNvPr>
          <p:cNvSpPr txBox="1"/>
          <p:nvPr/>
        </p:nvSpPr>
        <p:spPr>
          <a:xfrm>
            <a:off x="4567571" y="1137392"/>
            <a:ext cx="4009464" cy="561076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파이썬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(Python)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특징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 현황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방법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변수 설정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ko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텐서플로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란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특징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구글 딥러닝 그래프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ko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주피터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Jupyter</a:t>
            </a:r>
            <a:r>
              <a:rPr lang="en-US" altLang="ko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Jupyter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notebook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Jupyter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notebook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</a:p>
          <a:p>
            <a:pPr marL="1200150" lvl="2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Jupyter</a:t>
            </a:r>
            <a:r>
              <a:rPr lang="en-US" altLang="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notebook </a:t>
            </a:r>
            <a:r>
              <a:rPr lang="ko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사용법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8">
            <a:extLst>
              <a:ext uri="{FF2B5EF4-FFF2-40B4-BE49-F238E27FC236}">
                <a16:creationId xmlns="" xmlns:a16="http://schemas.microsoft.com/office/drawing/2014/main" id="{583F57EC-3D72-4B4F-97CB-DE2604166578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6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pPr marL="0" indent="0">
              <a:buNone/>
            </a:pPr>
            <a:r>
              <a:rPr lang="ko" altLang="en-US" sz="1800" b="1" dirty="0">
                <a:solidFill>
                  <a:srgbClr val="23538F"/>
                </a:solidFill>
              </a:rPr>
              <a:t>로딩 시간</a:t>
            </a:r>
            <a:r>
              <a:rPr lang="en-US" altLang="ko" sz="1800" b="1" dirty="0">
                <a:solidFill>
                  <a:srgbClr val="23538F"/>
                </a:solidFill>
              </a:rPr>
              <a:t>: </a:t>
            </a:r>
            <a:r>
              <a:rPr lang="ko" altLang="en-US" sz="1800" dirty="0"/>
              <a:t>사전 로딩을 포함하여 클래스를 로딩하는 시간</a:t>
            </a:r>
            <a:r>
              <a:rPr lang="en-US" altLang="ko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FBDB7DA-D6D5-DB42-880A-C253A3408B73}"/>
              </a:ext>
            </a:extLst>
          </p:cNvPr>
          <p:cNvSpPr/>
          <p:nvPr/>
        </p:nvSpPr>
        <p:spPr>
          <a:xfrm>
            <a:off x="1875377" y="2899374"/>
            <a:ext cx="5393245" cy="2586412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51999" bIns="251999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Kkma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5.6988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Komoran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5.4866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Hannanum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0.6591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Twitter: 1.4870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Mecab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0.0007 secs</a:t>
            </a:r>
          </a:p>
        </p:txBody>
      </p:sp>
    </p:spTree>
    <p:extLst>
      <p:ext uri="{BB962C8B-B14F-4D97-AF65-F5344CB8AC3E}">
        <p14:creationId xmlns:p14="http://schemas.microsoft.com/office/powerpoint/2010/main" val="10412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 marL="0" indent="0">
              <a:buNone/>
            </a:pPr>
            <a:r>
              <a:rPr lang="ko" altLang="en-US" sz="1800" b="1" dirty="0">
                <a:solidFill>
                  <a:srgbClr val="23538F"/>
                </a:solidFill>
              </a:rPr>
              <a:t>실행 시간</a:t>
            </a:r>
            <a:r>
              <a:rPr lang="en-US" altLang="ko" sz="1800" b="1" dirty="0">
                <a:solidFill>
                  <a:srgbClr val="23538F"/>
                </a:solidFill>
              </a:rPr>
              <a:t>: </a:t>
            </a:r>
            <a:r>
              <a:rPr lang="en-US" altLang="ko" sz="1800" dirty="0"/>
              <a:t>10</a:t>
            </a:r>
            <a:r>
              <a:rPr lang="ko" altLang="en-US" sz="1800" dirty="0"/>
              <a:t>만 문자의 문서를 대상으로 </a:t>
            </a:r>
            <a:r>
              <a:rPr lang="en-US" altLang="ko" sz="1800" dirty="0"/>
              <a:t/>
            </a:r>
            <a:br>
              <a:rPr lang="en-US" altLang="ko" sz="1800" dirty="0"/>
            </a:br>
            <a:r>
              <a:rPr lang="ko-KR" altLang="en-US" sz="1800" dirty="0"/>
              <a:t>                 </a:t>
            </a:r>
            <a:r>
              <a:rPr lang="ko" altLang="en-US" sz="1800" dirty="0"/>
              <a:t>각 클래스의 </a:t>
            </a:r>
            <a:r>
              <a:rPr lang="en-US" altLang="ko" sz="1800" dirty="0" err="1"/>
              <a:t>pos</a:t>
            </a:r>
            <a:r>
              <a:rPr lang="en-US" altLang="ko" sz="1800" dirty="0"/>
              <a:t> </a:t>
            </a:r>
            <a:r>
              <a:rPr lang="ko" altLang="en-US" sz="1800" dirty="0"/>
              <a:t>메소드를 실행하는데 소요되는 시간</a:t>
            </a:r>
            <a:r>
              <a:rPr lang="en-US" altLang="ko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F73E7DD-5796-F549-935A-895B003B6D7B}"/>
              </a:ext>
            </a:extLst>
          </p:cNvPr>
          <p:cNvSpPr/>
          <p:nvPr/>
        </p:nvSpPr>
        <p:spPr>
          <a:xfrm>
            <a:off x="1875377" y="2899375"/>
            <a:ext cx="5393245" cy="2586412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51999" bIns="251999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Kkma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35.7163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Komoran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25.6008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Hannanum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8.8251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Twitter: 2.4714 secs</a:t>
            </a:r>
          </a:p>
          <a:p>
            <a:pPr algn="ctr">
              <a:lnSpc>
                <a:spcPct val="150000"/>
              </a:lnSpc>
            </a:pPr>
            <a:r>
              <a:rPr lang="en-US" altLang="ko" b="1" dirty="0" err="1">
                <a:latin typeface="나눔고딕" pitchFamily="50" charset="-127"/>
                <a:ea typeface="나눔고딕" pitchFamily="50" charset="-127"/>
              </a:rPr>
              <a:t>Mecab</a:t>
            </a:r>
            <a:r>
              <a:rPr lang="en-US" altLang="ko" b="1" dirty="0">
                <a:latin typeface="나눔고딕" pitchFamily="50" charset="-127"/>
                <a:ea typeface="나눔고딕" pitchFamily="50" charset="-127"/>
              </a:rPr>
              <a:t>: 0.2838 secs</a:t>
            </a:r>
          </a:p>
        </p:txBody>
      </p:sp>
    </p:spTree>
    <p:extLst>
      <p:ext uri="{BB962C8B-B14F-4D97-AF65-F5344CB8AC3E}">
        <p14:creationId xmlns:p14="http://schemas.microsoft.com/office/powerpoint/2010/main" val="16038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" altLang="en-US" sz="1800" dirty="0"/>
              <a:t> 문자를 추가할수록 모든 클래스의 실행 시간은 기하급수적으로 증가합니다</a:t>
            </a:r>
            <a:r>
              <a:rPr lang="en-US" altLang="ko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Picture 4" descr="../_images/time.png">
            <a:extLst>
              <a:ext uri="{FF2B5EF4-FFF2-40B4-BE49-F238E27FC236}">
                <a16:creationId xmlns="" xmlns:a16="http://schemas.microsoft.com/office/drawing/2014/main" id="{CA37E42B-DCA1-0E41-9508-5CC26250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7" y="2571596"/>
            <a:ext cx="4248665" cy="33133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92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그림 3">
            <a:extLst>
              <a:ext uri="{FF2B5EF4-FFF2-40B4-BE49-F238E27FC236}">
                <a16:creationId xmlns="" xmlns:a16="http://schemas.microsoft.com/office/drawing/2014/main" id="{BA8F1D8C-F76A-A84A-9648-5F4A0522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0" y="2447531"/>
            <a:ext cx="8454728" cy="35527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F975D3F-BC70-5542-B744-759B693123C7}"/>
              </a:ext>
            </a:extLst>
          </p:cNvPr>
          <p:cNvSpPr/>
          <p:nvPr/>
        </p:nvSpPr>
        <p:spPr>
          <a:xfrm>
            <a:off x="506312" y="1793323"/>
            <a:ext cx="8143417" cy="495108"/>
          </a:xfrm>
          <a:prstGeom prst="rect">
            <a:avLst/>
          </a:prstGeom>
          <a:solidFill>
            <a:schemeClr val="tx2"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bIns="108000" rtlCol="0" anchor="ctr">
            <a:spAutoFit/>
          </a:bodyPr>
          <a:lstStyle/>
          <a:p>
            <a:pPr algn="ctr"/>
            <a:r>
              <a:rPr lang="ko" altLang="en-US" dirty="0">
                <a:latin typeface="나눔고딕" pitchFamily="50" charset="-127"/>
                <a:ea typeface="나눔고딕" pitchFamily="50" charset="-127"/>
              </a:rPr>
              <a:t>“아버지가방에들어가신다”</a:t>
            </a:r>
          </a:p>
        </p:txBody>
      </p:sp>
    </p:spTree>
    <p:extLst>
      <p:ext uri="{BB962C8B-B14F-4D97-AF65-F5344CB8AC3E}">
        <p14:creationId xmlns:p14="http://schemas.microsoft.com/office/powerpoint/2010/main" val="3404956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F975D3F-BC70-5542-B744-759B693123C7}"/>
              </a:ext>
            </a:extLst>
          </p:cNvPr>
          <p:cNvSpPr/>
          <p:nvPr/>
        </p:nvSpPr>
        <p:spPr>
          <a:xfrm>
            <a:off x="506312" y="1793323"/>
            <a:ext cx="8143417" cy="495108"/>
          </a:xfrm>
          <a:prstGeom prst="rect">
            <a:avLst/>
          </a:prstGeom>
          <a:solidFill>
            <a:schemeClr val="tx2">
              <a:alpha val="8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bIns="108000" rtlCol="0" anchor="ctr">
            <a:spAutoFit/>
          </a:bodyPr>
          <a:lstStyle/>
          <a:p>
            <a:pPr algn="ctr"/>
            <a:r>
              <a:rPr lang="ko" altLang="en-US" dirty="0">
                <a:latin typeface="나눔고딕" pitchFamily="50" charset="-127"/>
                <a:ea typeface="나눔고딕" pitchFamily="50" charset="-127"/>
              </a:rPr>
              <a:t>“하늘을 나는 자동차”</a:t>
            </a:r>
          </a:p>
        </p:txBody>
      </p:sp>
      <p:pic>
        <p:nvPicPr>
          <p:cNvPr id="9" name="그림 4">
            <a:extLst>
              <a:ext uri="{FF2B5EF4-FFF2-40B4-BE49-F238E27FC236}">
                <a16:creationId xmlns="" xmlns:a16="http://schemas.microsoft.com/office/drawing/2014/main" id="{6C4200E9-6A46-EF4C-B909-233AA3FB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7" y="2426574"/>
            <a:ext cx="8547892" cy="26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6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" altLang="en-US" dirty="0"/>
              <a:t>결론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en-US" altLang="ko" dirty="0"/>
              <a:t/>
            </a:r>
            <a:br>
              <a:rPr lang="en-US" altLang="ko" dirty="0"/>
            </a:br>
            <a:r>
              <a:rPr lang="ko" altLang="en-US" dirty="0"/>
              <a:t>빠른 분석이 중요할 때</a:t>
            </a:r>
            <a:r>
              <a:rPr lang="en-US" altLang="ko" dirty="0"/>
              <a:t>: </a:t>
            </a:r>
            <a:r>
              <a:rPr lang="en-US" altLang="ko" b="1" dirty="0">
                <a:solidFill>
                  <a:srgbClr val="23538F"/>
                </a:solidFill>
              </a:rPr>
              <a:t>Twitter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altLang="en-US" dirty="0"/>
              <a:t>정확한 품사 정보가 필요할 때</a:t>
            </a:r>
            <a:r>
              <a:rPr lang="en-US" altLang="ko" dirty="0"/>
              <a:t>: </a:t>
            </a:r>
            <a:r>
              <a:rPr lang="en-US" altLang="ko" b="1" dirty="0" err="1">
                <a:solidFill>
                  <a:srgbClr val="23538F"/>
                </a:solidFill>
              </a:rPr>
              <a:t>Kkma</a:t>
            </a:r>
            <a:r>
              <a:rPr lang="en-US" altLang="ko" dirty="0"/>
              <a:t/>
            </a:r>
            <a:br>
              <a:rPr lang="en-US" altLang="ko" dirty="0"/>
            </a:br>
            <a:r>
              <a:rPr lang="ko" altLang="en-US" dirty="0"/>
              <a:t>정확성</a:t>
            </a:r>
            <a:r>
              <a:rPr lang="en-US" altLang="ko" dirty="0"/>
              <a:t>, </a:t>
            </a:r>
            <a:r>
              <a:rPr lang="ko" altLang="en-US" dirty="0"/>
              <a:t>시간 모두 중요할 때</a:t>
            </a:r>
            <a:r>
              <a:rPr lang="en-US" altLang="ko" dirty="0"/>
              <a:t>: </a:t>
            </a:r>
            <a:r>
              <a:rPr lang="en-US" altLang="ko" b="1" dirty="0" err="1">
                <a:solidFill>
                  <a:srgbClr val="23538F"/>
                </a:solidFill>
              </a:rPr>
              <a:t>Komoran</a:t>
            </a:r>
            <a:endParaRPr lang="en-US" altLang="ko" b="1" dirty="0">
              <a:solidFill>
                <a:srgbClr val="23538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ko" altLang="en-US" dirty="0"/>
              <a:t>형태소 분석기 성능 비교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40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r>
              <a:rPr lang="en-US" altLang="ko" sz="2200" b="1" dirty="0"/>
              <a:t>morphs(): </a:t>
            </a:r>
            <a:r>
              <a:rPr lang="ko" altLang="en-US" sz="2200" dirty="0"/>
              <a:t>의미가 있는 가장 작은 말의 단위로 분리</a:t>
            </a:r>
          </a:p>
          <a:p>
            <a:endParaRPr lang="ko" altLang="en-US" sz="2200" b="1" dirty="0"/>
          </a:p>
          <a:p>
            <a:endParaRPr lang="ko" altLang="en-US" sz="2200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KoNLPy</a:t>
            </a:r>
            <a:r>
              <a:rPr lang="ko-KR" altLang="en-US" dirty="0"/>
              <a:t>함수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3074" name="Picture 2" descr="C:\Users\phm\Desktop\konlpy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7"/>
          <a:stretch/>
        </p:blipFill>
        <p:spPr bwMode="auto">
          <a:xfrm>
            <a:off x="904192" y="2468833"/>
            <a:ext cx="7455695" cy="19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36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425587" y="1856350"/>
            <a:ext cx="8187823" cy="4028570"/>
          </a:xfrm>
        </p:spPr>
        <p:txBody>
          <a:bodyPr/>
          <a:lstStyle/>
          <a:p>
            <a:r>
              <a:rPr lang="en-US" altLang="ko" sz="2200" b="1" dirty="0"/>
              <a:t>nouns(): </a:t>
            </a:r>
            <a:r>
              <a:rPr lang="ko" altLang="en-US" sz="2200" dirty="0"/>
              <a:t>명사만 추출</a:t>
            </a:r>
          </a:p>
          <a:p>
            <a:endParaRPr lang="ko" altLang="en-US" sz="2200" b="1" dirty="0"/>
          </a:p>
          <a:p>
            <a:endParaRPr lang="ko" altLang="en-US" sz="2200" b="1" dirty="0"/>
          </a:p>
          <a:p>
            <a:pPr marL="0" indent="0">
              <a:buNone/>
            </a:pPr>
            <a:endParaRPr lang="en-US" altLang="ko" sz="2200" b="1" dirty="0"/>
          </a:p>
          <a:p>
            <a:pPr marL="0" indent="0">
              <a:buNone/>
            </a:pPr>
            <a:endParaRPr lang="ko" altLang="en-US" sz="2200" b="1" dirty="0"/>
          </a:p>
          <a:p>
            <a:r>
              <a:rPr lang="en-US" altLang="ko" sz="2200" b="1" dirty="0" err="1"/>
              <a:t>pos</a:t>
            </a:r>
            <a:r>
              <a:rPr lang="en-US" altLang="ko" sz="2200" b="1" dirty="0"/>
              <a:t>(): </a:t>
            </a:r>
            <a:r>
              <a:rPr lang="ko" altLang="en-US" sz="2200" dirty="0"/>
              <a:t>품사 태깅</a:t>
            </a:r>
          </a:p>
          <a:p>
            <a:endParaRPr lang="ko" altLang="en-US" sz="2200" b="1" dirty="0"/>
          </a:p>
          <a:p>
            <a:endParaRPr lang="ko" altLang="en-US" sz="2200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 err="1"/>
              <a:t>KoNLPy</a:t>
            </a:r>
            <a:r>
              <a:rPr lang="ko-KR" altLang="en-US" dirty="0"/>
              <a:t>함수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4098" name="Picture 2" descr="C:\Users\phm\Desktop\konlpy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0"/>
          <a:stretch/>
        </p:blipFill>
        <p:spPr bwMode="auto">
          <a:xfrm>
            <a:off x="844064" y="2406824"/>
            <a:ext cx="7609703" cy="9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hm\Desktop\konlpy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"/>
          <a:stretch/>
        </p:blipFill>
        <p:spPr bwMode="auto">
          <a:xfrm>
            <a:off x="844064" y="4391048"/>
            <a:ext cx="7609703" cy="15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14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 marL="342900" indent="-342900">
              <a:buSzPct val="100000"/>
            </a:pPr>
            <a:r>
              <a:rPr lang="ko" altLang="en-US" sz="2000" b="1" dirty="0"/>
              <a:t>전처리</a:t>
            </a:r>
            <a:r>
              <a:rPr lang="en-US" altLang="ko" sz="2000" b="1" dirty="0"/>
              <a:t/>
            </a:r>
            <a:br>
              <a:rPr lang="en-US" altLang="ko" sz="2000" b="1" dirty="0"/>
            </a:br>
            <a:r>
              <a:rPr lang="ko" altLang="en-US" sz="1800" dirty="0"/>
              <a:t>형태소 분석기 구동을 위한 전처리</a:t>
            </a:r>
            <a:r>
              <a:rPr lang="en-US" altLang="ko" sz="1800" dirty="0"/>
              <a:t/>
            </a:r>
            <a:br>
              <a:rPr lang="en-US" altLang="ko" sz="1800" dirty="0"/>
            </a:br>
            <a:r>
              <a:rPr lang="ko" altLang="en-US" sz="1800" dirty="0"/>
              <a:t>한국어말뭉치 혹은 직접  모은 </a:t>
            </a:r>
            <a:r>
              <a:rPr lang="en-US" altLang="ko" sz="1800" dirty="0"/>
              <a:t>txt</a:t>
            </a:r>
            <a:r>
              <a:rPr lang="ko" altLang="en-US" sz="1800" dirty="0"/>
              <a:t>파일의 불필요한 행 </a:t>
            </a:r>
            <a:r>
              <a:rPr lang="en-US" altLang="ko" sz="1800" dirty="0"/>
              <a:t>(‘ ’, ‘\n’ </a:t>
            </a:r>
            <a:r>
              <a:rPr lang="ko" altLang="en-US" sz="1800" dirty="0"/>
              <a:t>등</a:t>
            </a:r>
            <a:r>
              <a:rPr lang="en-US" altLang="ko" sz="1800" dirty="0"/>
              <a:t>) </a:t>
            </a:r>
            <a:r>
              <a:rPr lang="ko" altLang="en-US" sz="1800" dirty="0"/>
              <a:t>제거</a:t>
            </a:r>
          </a:p>
          <a:p>
            <a:pPr marL="342900" indent="-342900">
              <a:buSzPct val="100000"/>
            </a:pPr>
            <a:endParaRPr lang="ko" altLang="en-US" sz="2000" b="1" dirty="0"/>
          </a:p>
          <a:p>
            <a:pPr marL="342900" indent="-342900">
              <a:buSzPct val="100000"/>
            </a:pPr>
            <a:r>
              <a:rPr lang="en-US" altLang="ko" sz="2000" b="1" dirty="0"/>
              <a:t>morphs()</a:t>
            </a:r>
            <a:br>
              <a:rPr lang="en-US" altLang="ko" sz="2000" b="1" dirty="0"/>
            </a:br>
            <a:r>
              <a:rPr lang="ko" altLang="en-US" sz="1800" dirty="0"/>
              <a:t>한국어말뭉치 혹은 직접  모은 </a:t>
            </a:r>
            <a:r>
              <a:rPr lang="en-US" altLang="ko" sz="1800" dirty="0"/>
              <a:t>txt</a:t>
            </a:r>
            <a:r>
              <a:rPr lang="ko" altLang="en-US" sz="1800" dirty="0"/>
              <a:t>파일을 형태소 분리</a:t>
            </a:r>
          </a:p>
          <a:p>
            <a:pPr marL="342900" indent="-342900">
              <a:buSzPct val="100000"/>
            </a:pPr>
            <a:endParaRPr lang="ko" altLang="en-US" sz="2000" b="1" dirty="0"/>
          </a:p>
          <a:p>
            <a:pPr marL="342900" indent="-342900">
              <a:buSzPct val="100000"/>
            </a:pPr>
            <a:r>
              <a:rPr lang="en-US" altLang="ko" sz="2000" b="1" dirty="0" err="1"/>
              <a:t>pos</a:t>
            </a:r>
            <a:r>
              <a:rPr lang="en-US" altLang="ko" sz="2000" b="1" dirty="0"/>
              <a:t>()</a:t>
            </a:r>
            <a:br>
              <a:rPr lang="en-US" altLang="ko" sz="2000" b="1" dirty="0"/>
            </a:br>
            <a:r>
              <a:rPr lang="ko" altLang="en-US" sz="1800" dirty="0"/>
              <a:t>한국어말뭉치 혹은 직접  모은 </a:t>
            </a:r>
            <a:r>
              <a:rPr lang="en-US" altLang="ko" sz="1800" dirty="0"/>
              <a:t>txt</a:t>
            </a:r>
            <a:r>
              <a:rPr lang="ko" altLang="en-US" sz="1800" dirty="0"/>
              <a:t>파일에 품사를 표시</a:t>
            </a:r>
            <a:endParaRPr lang="ko" altLang="en-US" sz="2000" dirty="0"/>
          </a:p>
          <a:p>
            <a:pPr marL="342900" indent="-342900">
              <a:buSzPct val="100000"/>
            </a:pPr>
            <a:endParaRPr lang="ko" altLang="en-US" sz="2000" b="1" dirty="0"/>
          </a:p>
          <a:p>
            <a:pPr marL="342900" indent="-342900">
              <a:buSzPct val="100000"/>
            </a:pPr>
            <a:r>
              <a:rPr lang="en-US" altLang="ko" sz="2000" b="1" dirty="0"/>
              <a:t>Extract noun</a:t>
            </a:r>
            <a:br>
              <a:rPr lang="en-US" altLang="ko" sz="2000" b="1" dirty="0"/>
            </a:br>
            <a:r>
              <a:rPr lang="ko" altLang="en-US" sz="1800" dirty="0"/>
              <a:t>명사만 추출하여 </a:t>
            </a:r>
            <a:r>
              <a:rPr lang="en-US" altLang="ko" sz="1800" dirty="0"/>
              <a:t>txt</a:t>
            </a:r>
            <a:r>
              <a:rPr lang="ko" altLang="en-US" sz="1800" dirty="0"/>
              <a:t>파일에 저장하기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9DBD6D5F-63C4-8443-9680-58BE06BB2028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19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pPr>
              <a:buSzPct val="100000"/>
              <a:buAutoNum type="arabicPeriod" startAt="5"/>
            </a:pPr>
            <a:r>
              <a:rPr lang="ko-KR" altLang="en-US" sz="2000" b="1" dirty="0"/>
              <a:t>출현 횟수가 높은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 단어와 그 횟수 출력하기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선택</a:t>
            </a:r>
            <a:r>
              <a:rPr lang="en-US" altLang="ko-KR" sz="2000" b="1" dirty="0"/>
              <a:t>)</a:t>
            </a:r>
          </a:p>
          <a:p>
            <a:pPr marL="0" indent="0">
              <a:buSzPct val="100000"/>
              <a:buNone/>
            </a:pPr>
            <a:endParaRPr lang="en-US" altLang="ko-KR" sz="2000" b="1" dirty="0"/>
          </a:p>
          <a:p>
            <a:pPr marL="0" indent="0">
              <a:buSzPct val="100000"/>
              <a:buNone/>
            </a:pPr>
            <a:r>
              <a:rPr lang="en-US" altLang="ko-KR" sz="2000" b="1" dirty="0"/>
              <a:t/>
            </a:r>
            <a:br>
              <a:rPr lang="en-US" altLang="ko-KR" sz="2000" b="1" dirty="0"/>
            </a:br>
            <a:endParaRPr lang="en-US" altLang="ko-KR" sz="2000" b="1" dirty="0"/>
          </a:p>
          <a:p>
            <a:pPr>
              <a:buSzPct val="100000"/>
              <a:buAutoNum type="arabicPeriod" startAt="6"/>
            </a:pPr>
            <a:r>
              <a:rPr lang="ko-KR" altLang="en-US" sz="2000" b="1" dirty="0"/>
              <a:t>출현 횟수가 높은 </a:t>
            </a:r>
            <a:r>
              <a:rPr lang="en-US" altLang="ko-KR" sz="2000" b="1" dirty="0"/>
              <a:t>30</a:t>
            </a:r>
            <a:r>
              <a:rPr lang="ko-KR" altLang="en-US" sz="2000" b="1" dirty="0"/>
              <a:t>개 단어를 워드 </a:t>
            </a:r>
            <a:r>
              <a:rPr lang="ko-KR" altLang="en-US" sz="2000" b="1" dirty="0" err="1"/>
              <a:t>클라우드로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그리고 출현 </a:t>
            </a:r>
            <a:r>
              <a:rPr lang="ko-KR" altLang="en-US" sz="2000" b="1" dirty="0"/>
              <a:t>횟수가 큰 단어일 수록 크게 그리기</a:t>
            </a:r>
            <a:r>
              <a:rPr lang="en-US" altLang="ko-KR" sz="2000" b="1" dirty="0"/>
              <a:t>. (</a:t>
            </a:r>
            <a:r>
              <a:rPr lang="ko-KR" altLang="en-US" sz="2000" b="1" dirty="0"/>
              <a:t>선택</a:t>
            </a:r>
            <a:r>
              <a:rPr lang="en-US" altLang="ko-KR" sz="2000" b="1" dirty="0"/>
              <a:t>)</a:t>
            </a:r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9DBD6D5F-63C4-8443-9680-58BE06BB2028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9" name="그림 4">
            <a:extLst>
              <a:ext uri="{FF2B5EF4-FFF2-40B4-BE49-F238E27FC236}">
                <a16:creationId xmlns="" xmlns:a16="http://schemas.microsoft.com/office/drawing/2014/main" id="{A673C911-1E91-C04F-8D13-ADD43BCAE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60"/>
          <a:stretch/>
        </p:blipFill>
        <p:spPr>
          <a:xfrm>
            <a:off x="964320" y="2341033"/>
            <a:ext cx="7335616" cy="752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5">
            <a:extLst>
              <a:ext uri="{FF2B5EF4-FFF2-40B4-BE49-F238E27FC236}">
                <a16:creationId xmlns="" xmlns:a16="http://schemas.microsoft.com/office/drawing/2014/main" id="{9F04C918-E13E-AB49-8C2A-C1DEC9436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2" y="4150536"/>
            <a:ext cx="3554878" cy="1805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52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56"/>
          </p:nvPr>
        </p:nvSpPr>
        <p:spPr>
          <a:xfrm>
            <a:off x="363040" y="1865678"/>
            <a:ext cx="8263203" cy="342729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altLang="ko-KR" b="1" dirty="0"/>
              <a:t>Python 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br>
              <a:rPr lang="en-US" altLang="ko-KR" b="1" dirty="0"/>
            </a:br>
            <a:endParaRPr lang="en-US" altLang="ko-KR" b="1" dirty="0"/>
          </a:p>
          <a:p>
            <a:pPr lvl="1">
              <a:spcBef>
                <a:spcPts val="800"/>
              </a:spcBef>
              <a:buFont typeface="Wingdings" pitchFamily="2" charset="2"/>
              <a:buChar char="§"/>
            </a:pPr>
            <a:r>
              <a:rPr lang="en-US" altLang="ko-KR" sz="1800" dirty="0"/>
              <a:t>1990</a:t>
            </a:r>
            <a:r>
              <a:rPr lang="ko-KR" altLang="en-US" sz="1800" dirty="0"/>
              <a:t>년 암스테르담의 귀도 반 </a:t>
            </a:r>
            <a:r>
              <a:rPr lang="ko-KR" altLang="en-US" sz="1800" dirty="0" err="1"/>
              <a:t>로섬에</a:t>
            </a:r>
            <a:r>
              <a:rPr lang="ko-KR" altLang="en-US" sz="1800" dirty="0"/>
              <a:t> 의해 개발된 고급</a:t>
            </a:r>
            <a:r>
              <a:rPr lang="en-US" altLang="ko-KR" sz="1800" dirty="0"/>
              <a:t> </a:t>
            </a:r>
            <a:r>
              <a:rPr lang="ko-KR" altLang="en-US" sz="1800" dirty="0"/>
              <a:t>프로그래밍</a:t>
            </a:r>
            <a:r>
              <a:rPr lang="en-US" altLang="ko-KR" sz="1800" dirty="0"/>
              <a:t> </a:t>
            </a:r>
            <a:r>
              <a:rPr lang="ko-KR" altLang="en-US" sz="1800" dirty="0"/>
              <a:t>언어로</a:t>
            </a:r>
            <a:r>
              <a:rPr lang="en-US" altLang="ko-KR" sz="1800" dirty="0"/>
              <a:t>, </a:t>
            </a:r>
            <a:r>
              <a:rPr lang="ko-KR" altLang="en-US" sz="1800" dirty="0"/>
              <a:t>현재까지 실무와 교육에서 큰 인기를 끌고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spcBef>
                <a:spcPts val="800"/>
              </a:spcBef>
              <a:buFont typeface="Wingdings" pitchFamily="2" charset="2"/>
              <a:buChar char="§"/>
            </a:pPr>
            <a:r>
              <a:rPr lang="ko-KR" altLang="en-US" sz="1800" dirty="0"/>
              <a:t>전 세계에서 교육 뿐만 아니라 실무에서도 많이 사용하며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구글이나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인스타그램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드롭박스</a:t>
            </a:r>
            <a:r>
              <a:rPr lang="ko-KR" altLang="en-US" sz="1800" dirty="0"/>
              <a:t> 등에서 사용하고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800" dirty="0" err="1"/>
              <a:t>파이썬</a:t>
            </a:r>
            <a:r>
              <a:rPr lang="ko-KR" altLang="en-US" sz="1800" dirty="0"/>
              <a:t> 프로그램은 배우기 쉽고</a:t>
            </a:r>
            <a:r>
              <a:rPr lang="en-US" altLang="ko-KR" sz="1800" dirty="0"/>
              <a:t>,</a:t>
            </a:r>
            <a:r>
              <a:rPr lang="ko-KR" altLang="en-US" sz="1800" dirty="0"/>
              <a:t> 속도가 빠르며</a:t>
            </a:r>
            <a:r>
              <a:rPr lang="en-US" altLang="ko-KR" sz="1800" dirty="0"/>
              <a:t>,</a:t>
            </a:r>
            <a:r>
              <a:rPr lang="ko-KR" altLang="en-US" sz="1800" dirty="0"/>
              <a:t> 공동 작업과</a:t>
            </a:r>
            <a:r>
              <a:rPr lang="en-US" altLang="ko-KR" sz="1800" dirty="0"/>
              <a:t> </a:t>
            </a:r>
            <a:r>
              <a:rPr lang="ko-KR" altLang="en-US" sz="1800" dirty="0"/>
              <a:t>유지 보수가 편리하다</a:t>
            </a:r>
            <a:r>
              <a:rPr lang="en-US" altLang="ko-KR" sz="1800" dirty="0"/>
              <a:t>. </a:t>
            </a:r>
            <a:r>
              <a:rPr lang="ko-KR" altLang="en-US" sz="1800" dirty="0"/>
              <a:t>이러한 이유 때문에 이미</a:t>
            </a:r>
            <a:r>
              <a:rPr lang="en-US" altLang="ko-KR" sz="1800" dirty="0"/>
              <a:t> </a:t>
            </a:r>
            <a:r>
              <a:rPr lang="ko-KR" altLang="en-US" sz="1800" dirty="0"/>
              <a:t>다른</a:t>
            </a:r>
            <a:r>
              <a:rPr lang="en-US" altLang="ko-KR" sz="1800" dirty="0"/>
              <a:t> </a:t>
            </a:r>
            <a:r>
              <a:rPr lang="ko-KR" altLang="en-US" sz="1800" dirty="0"/>
              <a:t>언어로 만들어진 많은 프로그램과 모듈들이 </a:t>
            </a:r>
            <a:r>
              <a:rPr lang="ko-KR" altLang="en-US" sz="1800" dirty="0" err="1"/>
              <a:t>파이썬으로</a:t>
            </a:r>
            <a:r>
              <a:rPr lang="en-US" altLang="ko-KR" sz="1800" dirty="0"/>
              <a:t> </a:t>
            </a:r>
            <a:r>
              <a:rPr lang="ko-KR" altLang="en-US" sz="1800" dirty="0"/>
              <a:t>재구성되고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최근에는 사용자 층이</a:t>
            </a:r>
            <a:r>
              <a:rPr lang="en-US" altLang="ko-KR" sz="1800" dirty="0"/>
              <a:t> </a:t>
            </a:r>
            <a:r>
              <a:rPr lang="ko-KR" altLang="en-US" sz="1800" dirty="0"/>
              <a:t>늘어가는 추세이다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spcBef>
                <a:spcPts val="800"/>
              </a:spcBef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pic>
        <p:nvPicPr>
          <p:cNvPr id="7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</p:spTree>
    <p:extLst>
      <p:ext uri="{BB962C8B-B14F-4D97-AF65-F5344CB8AC3E}">
        <p14:creationId xmlns:p14="http://schemas.microsoft.com/office/powerpoint/2010/main" val="321565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380B76A-DB99-334F-A7F4-E76A5C58F9B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" altLang="en-US" dirty="0"/>
              <a:t>출현 횟수가 높은 단어 출력하기</a:t>
            </a:r>
            <a:r>
              <a:rPr lang="en-US" altLang="ko" dirty="0"/>
              <a:t>(</a:t>
            </a:r>
            <a:r>
              <a:rPr lang="ko" altLang="en-US" dirty="0"/>
              <a:t>선택</a:t>
            </a:r>
            <a:r>
              <a:rPr lang="en-US" altLang="ko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most_common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메서드를 사용하여 출현 횟수가 가장 높은 단어를 찾을 수 있다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F1BA5B2-547B-BF41-BCC7-66261765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- </a:t>
            </a:r>
            <a:r>
              <a:rPr lang="ko-KR" altLang="en-US" dirty="0"/>
              <a:t>과제 설명</a:t>
            </a:r>
            <a:endParaRPr lang="en-US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1FBEB26F-4395-8745-A4DF-F46C1D14371C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lvl="0"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그림 4">
            <a:extLst>
              <a:ext uri="{FF2B5EF4-FFF2-40B4-BE49-F238E27FC236}">
                <a16:creationId xmlns="" xmlns:a16="http://schemas.microsoft.com/office/drawing/2014/main" id="{DF1A8779-BF50-CC42-AFF3-88FA00CA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97" y="3226225"/>
            <a:ext cx="6288403" cy="2649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053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b="1" dirty="0"/>
              <a:t>환경 설치</a:t>
            </a:r>
            <a:r>
              <a:rPr lang="en-US" altLang="ko-KR" b="1" dirty="0"/>
              <a:t>(1/2)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en-US" altLang="ko-KR" sz="2000" dirty="0" err="1"/>
              <a:t>PyGame</a:t>
            </a:r>
            <a:endParaRPr lang="en-US" altLang="ko-KR" sz="2000" dirty="0"/>
          </a:p>
          <a:p>
            <a:pPr lvl="2">
              <a:buFont typeface="Wingdings" pitchFamily="2" charset="2"/>
              <a:buChar char="§"/>
            </a:pPr>
            <a:r>
              <a:rPr lang="ko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설계를 위한 </a:t>
            </a:r>
            <a:r>
              <a:rPr lang="en-US" altLang="ko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python </a:t>
            </a:r>
            <a:r>
              <a:rPr lang="ko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모델이다</a:t>
            </a:r>
            <a:r>
              <a:rPr lang="en-US" altLang="ko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방법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– </a:t>
            </a:r>
            <a:r>
              <a:rPr lang="ko-KR" altLang="en-US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Picture 2" descr="C:\Users\phm\Desktop\konlpy09.PNG">
            <a:extLst>
              <a:ext uri="{FF2B5EF4-FFF2-40B4-BE49-F238E27FC236}">
                <a16:creationId xmlns="" xmlns:a16="http://schemas.microsoft.com/office/drawing/2014/main" id="{0FC02539-7AA2-F145-A342-5818362FC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56" y="3650614"/>
            <a:ext cx="3637465" cy="29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phm\Desktop\konlpy10.PNG">
            <a:extLst>
              <a:ext uri="{FF2B5EF4-FFF2-40B4-BE49-F238E27FC236}">
                <a16:creationId xmlns="" xmlns:a16="http://schemas.microsoft.com/office/drawing/2014/main" id="{9CAAB69F-C78D-6C46-9C07-FBDC4F9D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56" y="4542040"/>
            <a:ext cx="6813550" cy="11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80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D1EDBFB-BF57-DF48-939E-25252C877A32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b="1" dirty="0"/>
              <a:t>환경 설치</a:t>
            </a:r>
            <a:r>
              <a:rPr lang="en-US" altLang="ko-KR" b="1" dirty="0"/>
              <a:t>(2/2)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  <a:r>
              <a:rPr lang="en-US" altLang="ko-KR" sz="2000" dirty="0" err="1"/>
              <a:t>PyTagCloud</a:t>
            </a:r>
            <a:endParaRPr lang="en-US" altLang="ko-KR" sz="2000" dirty="0"/>
          </a:p>
          <a:p>
            <a:pPr lvl="2">
              <a:buFont typeface="Wingdings" pitchFamily="2" charset="2"/>
              <a:buChar char="§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클라우드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(word cloud)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생성 하는 오픈 소스이다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 </a:t>
            </a:r>
          </a:p>
          <a:p>
            <a:pPr lvl="2">
              <a:buFont typeface="Wingdings" pitchFamily="2" charset="2"/>
              <a:buChar char="§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기존 워드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클라우드와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달리 한국어도 지원한다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방법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다운로드 시간 몇 분 소요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pip install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git+https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://github.com/e9t/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PyTagCloud.git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2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457200" lvl="1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52FB2C-B64C-7847-9FB0-0F8CA82D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3" y="903623"/>
            <a:ext cx="8229600" cy="661403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– </a:t>
            </a:r>
            <a:r>
              <a:rPr lang="ko-KR" altLang="en-US" dirty="0"/>
              <a:t>환경 설치</a:t>
            </a:r>
            <a:endParaRPr lang="en-US" sz="3000" dirty="0"/>
          </a:p>
        </p:txBody>
      </p:sp>
      <p:sp>
        <p:nvSpPr>
          <p:cNvPr id="4" name="직사각형 8">
            <a:extLst>
              <a:ext uri="{FF2B5EF4-FFF2-40B4-BE49-F238E27FC236}">
                <a16:creationId xmlns="" xmlns:a16="http://schemas.microsoft.com/office/drawing/2014/main" id="{B4FD0C4B-9E39-044B-AE95-3D959585B774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9" name="Picture 2" descr="C:\Users\phm\Desktop\konlpy11.PNG">
            <a:extLst>
              <a:ext uri="{FF2B5EF4-FFF2-40B4-BE49-F238E27FC236}">
                <a16:creationId xmlns="" xmlns:a16="http://schemas.microsoft.com/office/drawing/2014/main" id="{A8FCCF23-583B-D841-BEC1-50764902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92" y="4181623"/>
            <a:ext cx="6679457" cy="2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hm\Desktop\konlpy12.PNG">
            <a:extLst>
              <a:ext uri="{FF2B5EF4-FFF2-40B4-BE49-F238E27FC236}">
                <a16:creationId xmlns="" xmlns:a16="http://schemas.microsoft.com/office/drawing/2014/main" id="{A462D9A0-DA17-9541-B829-5C36935D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97" y="5052919"/>
            <a:ext cx="6664667" cy="12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77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380B76A-DB99-334F-A7F4-E76A5C58F9B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" altLang="en-US" dirty="0"/>
              <a:t>단어를 워드클라우드로 그리기</a:t>
            </a:r>
            <a:r>
              <a:rPr lang="en-US" altLang="ko" dirty="0"/>
              <a:t>(</a:t>
            </a:r>
            <a:r>
              <a:rPr lang="ko" altLang="en-US" dirty="0"/>
              <a:t>선택</a:t>
            </a:r>
            <a:r>
              <a:rPr lang="en-US" altLang="ko" dirty="0"/>
              <a:t>)(1/3)</a:t>
            </a:r>
          </a:p>
          <a:p>
            <a:pPr lvl="1">
              <a:buFont typeface="Wingdings" pitchFamily="2" charset="2"/>
              <a:buChar char="§"/>
            </a:pP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워드클라우드 그릴 때 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txt</a:t>
            </a:r>
            <a:r>
              <a:rPr lang="ko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출현 횟수가 높은 단어일 수록 크게  설정한다</a:t>
            </a:r>
            <a:r>
              <a:rPr lang="en-US" altLang="k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F1BA5B2-547B-BF41-BCC7-66261765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- </a:t>
            </a:r>
            <a:r>
              <a:rPr lang="ko-KR" altLang="en-US" dirty="0"/>
              <a:t>과제 설명</a:t>
            </a:r>
            <a:endParaRPr 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="" xmlns:a16="http://schemas.microsoft.com/office/drawing/2014/main" id="{1D05D4D1-4599-114F-BE92-422BA118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81" y="3161482"/>
            <a:ext cx="5914638" cy="3003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1FBEB26F-4395-8745-A4DF-F46C1D14371C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lvl="0"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380B76A-DB99-334F-A7F4-E76A5C58F9B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" altLang="en-US" dirty="0"/>
              <a:t>단어를 워드클라우드로 그리기</a:t>
            </a:r>
            <a:r>
              <a:rPr lang="en-US" altLang="ko" dirty="0"/>
              <a:t>(</a:t>
            </a:r>
            <a:r>
              <a:rPr lang="ko" altLang="en-US" dirty="0"/>
              <a:t>선택</a:t>
            </a:r>
            <a:r>
              <a:rPr lang="en-US" altLang="ko" dirty="0"/>
              <a:t>)(2/3)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F1BA5B2-547B-BF41-BCC7-66261765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- </a:t>
            </a:r>
            <a:r>
              <a:rPr lang="ko-KR" altLang="en-US" dirty="0"/>
              <a:t>과제 설명</a:t>
            </a:r>
            <a:endParaRPr lang="en-US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1FBEB26F-4395-8745-A4DF-F46C1D14371C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lvl="0"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97B136E2-BEFD-D24A-8FED-AFCF0D14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24" y="2441508"/>
            <a:ext cx="5540317" cy="36037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3907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380B76A-DB99-334F-A7F4-E76A5C58F9B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" altLang="en-US" dirty="0"/>
              <a:t>단어를 워드클라우드로 그리기</a:t>
            </a:r>
            <a:r>
              <a:rPr lang="en-US" altLang="ko" dirty="0"/>
              <a:t>(</a:t>
            </a:r>
            <a:r>
              <a:rPr lang="ko" altLang="en-US" dirty="0"/>
              <a:t>선택</a:t>
            </a:r>
            <a:r>
              <a:rPr lang="en-US" altLang="ko" dirty="0"/>
              <a:t>)(3/3)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F1BA5B2-547B-BF41-BCC7-66261765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부록 </a:t>
            </a:r>
            <a:r>
              <a:rPr lang="en-US" altLang="ko-KR" dirty="0"/>
              <a:t>- </a:t>
            </a:r>
            <a:r>
              <a:rPr lang="ko-KR" altLang="en-US" dirty="0"/>
              <a:t>과제 설명</a:t>
            </a:r>
            <a:endParaRPr lang="en-US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1FBEB26F-4395-8745-A4DF-F46C1D14371C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3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lvl="0"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- </a:t>
            </a:r>
            <a:r>
              <a:rPr lang="en-US" altLang="ko-KR" sz="1600" b="1" dirty="0" err="1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KoNLPy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A966E4BC-9B72-584C-9056-884017C5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5" y="2442029"/>
            <a:ext cx="7392147" cy="3452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530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571" y="1137392"/>
            <a:ext cx="3550972" cy="5445337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단어들을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백터화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하기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One-hot Encoding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Word Embedding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Word2Vec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Skip-gram(SG)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CBOW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Gensim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트레이닝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 저장하고 불러오기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관련성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계산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유사도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관련성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계산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200" y="1943535"/>
            <a:ext cx="3552264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Word2Vec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EC1BC6A5-764A-E941-8E7C-12593198CBF5}"/>
              </a:ext>
            </a:extLst>
          </p:cNvPr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143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단어들을 </a:t>
            </a:r>
            <a:r>
              <a:rPr lang="ko-KR" altLang="en-US" dirty="0" err="1"/>
              <a:t>백터화</a:t>
            </a:r>
            <a:r>
              <a:rPr lang="ko-KR" altLang="en-US" dirty="0"/>
              <a:t> 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어떻게 단어들을 </a:t>
            </a:r>
            <a:r>
              <a:rPr lang="en-US" altLang="ko-KR" dirty="0"/>
              <a:t>Vector</a:t>
            </a:r>
            <a:r>
              <a:rPr lang="ko-KR" altLang="en-US" dirty="0"/>
              <a:t>로 표현할 것인가</a:t>
            </a:r>
            <a:r>
              <a:rPr lang="en-US" altLang="ko-KR" dirty="0"/>
              <a:t>?”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“</a:t>
            </a:r>
            <a:r>
              <a:rPr lang="en-US" altLang="ko-KR" b="1" dirty="0"/>
              <a:t>One-hot Encoding</a:t>
            </a:r>
            <a:r>
              <a:rPr lang="en-US" altLang="ko-KR" dirty="0"/>
              <a:t>”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/>
              <a:t>N</a:t>
            </a:r>
            <a:r>
              <a:rPr lang="ko-KR" altLang="en-US" sz="2000" dirty="0"/>
              <a:t>개 단어가 있는 </a:t>
            </a:r>
            <a:r>
              <a:rPr lang="en-US" altLang="ko-KR" sz="2000" dirty="0"/>
              <a:t>“</a:t>
            </a:r>
            <a:r>
              <a:rPr lang="ko-KR" altLang="en-US" sz="2000" dirty="0"/>
              <a:t>사전</a:t>
            </a:r>
            <a:r>
              <a:rPr lang="en-US" altLang="ko-KR" sz="2000" dirty="0"/>
              <a:t>(Dictionary)”</a:t>
            </a:r>
            <a:r>
              <a:rPr lang="ko-KR" altLang="en-US" sz="2000" dirty="0"/>
              <a:t>이 있다</a:t>
            </a:r>
            <a:r>
              <a:rPr lang="en-US" altLang="ko-KR" sz="2000" dirty="0"/>
              <a:t>. </a:t>
            </a:r>
            <a:r>
              <a:rPr lang="ko-KR" altLang="en-US" sz="2000" dirty="0"/>
              <a:t>단어를 표현하기 위해 길이가 </a:t>
            </a:r>
            <a:r>
              <a:rPr lang="en-US" altLang="ko-KR" sz="2000" dirty="0"/>
              <a:t>N</a:t>
            </a:r>
            <a:r>
              <a:rPr lang="ko-KR" altLang="en-US" sz="2000" dirty="0"/>
              <a:t>인 </a:t>
            </a:r>
            <a:r>
              <a:rPr lang="en-US" altLang="ko-KR" sz="2000" dirty="0"/>
              <a:t>Vector</a:t>
            </a:r>
            <a:r>
              <a:rPr lang="ko-KR" altLang="en-US" sz="2000" dirty="0"/>
              <a:t>을 만들고 그 단어가 해당되는 자리에 </a:t>
            </a:r>
            <a:r>
              <a:rPr lang="en-US" altLang="ko-KR" sz="2000" dirty="0"/>
              <a:t>1</a:t>
            </a:r>
            <a:r>
              <a:rPr lang="ko-KR" altLang="en-US" sz="2000" dirty="0"/>
              <a:t>을 넣고 나머지 자리에 </a:t>
            </a:r>
            <a:r>
              <a:rPr lang="en-US" altLang="ko-KR" sz="2000" dirty="0"/>
              <a:t>0</a:t>
            </a:r>
            <a:r>
              <a:rPr lang="ko-KR" altLang="en-US" sz="2000" dirty="0"/>
              <a:t>을 넣는다</a:t>
            </a:r>
            <a:r>
              <a:rPr lang="en-US" altLang="ko-KR" sz="2000" dirty="0"/>
              <a:t>.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2000" dirty="0"/>
              <a:t>사전이 </a:t>
            </a:r>
            <a:r>
              <a:rPr lang="en-US" altLang="ko-KR" sz="2000" dirty="0"/>
              <a:t>[</a:t>
            </a:r>
            <a:r>
              <a:rPr lang="ko-KR" altLang="en-US" sz="2000" dirty="0"/>
              <a:t>감자</a:t>
            </a:r>
            <a:r>
              <a:rPr lang="en-US" altLang="ko-KR" sz="2000" dirty="0"/>
              <a:t>, </a:t>
            </a:r>
            <a:r>
              <a:rPr lang="ko-KR" altLang="en-US" sz="2000" dirty="0"/>
              <a:t>딸기</a:t>
            </a:r>
            <a:r>
              <a:rPr lang="en-US" altLang="ko-KR" sz="2000" dirty="0"/>
              <a:t>, </a:t>
            </a:r>
            <a:r>
              <a:rPr lang="ko-KR" altLang="en-US" sz="2000" dirty="0"/>
              <a:t>사과</a:t>
            </a:r>
            <a:r>
              <a:rPr lang="en-US" altLang="ko-KR" sz="2000" dirty="0"/>
              <a:t>, </a:t>
            </a:r>
            <a:r>
              <a:rPr lang="ko-KR" altLang="en-US" sz="2000" dirty="0"/>
              <a:t>수박</a:t>
            </a:r>
            <a:r>
              <a:rPr lang="en-US" altLang="ko-KR" sz="2000" dirty="0"/>
              <a:t>]</a:t>
            </a:r>
            <a:r>
              <a:rPr lang="ko-KR" altLang="en-US" sz="2000" dirty="0"/>
              <a:t>이면</a:t>
            </a:r>
            <a:r>
              <a:rPr lang="en-US" altLang="ko-KR" sz="2000" dirty="0"/>
              <a:t>, </a:t>
            </a:r>
            <a:r>
              <a:rPr lang="ko-KR" altLang="en-US" sz="2000" dirty="0"/>
              <a:t>사과를 표현하는</a:t>
            </a:r>
            <a:r>
              <a:rPr lang="en-US" altLang="ko-KR" sz="2000" dirty="0"/>
              <a:t>Vector</a:t>
            </a:r>
            <a:r>
              <a:rPr lang="ko-KR" altLang="en-US" sz="2000" dirty="0"/>
              <a:t>는 </a:t>
            </a:r>
            <a:r>
              <a:rPr lang="en-US" altLang="ko-KR" sz="2000" dirty="0"/>
              <a:t>[0,0,1,0]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42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One-hot Encoding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모든 단어를 </a:t>
            </a:r>
            <a:r>
              <a:rPr lang="en-US" altLang="ko-KR" dirty="0"/>
              <a:t>N</a:t>
            </a:r>
            <a:r>
              <a:rPr lang="ko-KR" altLang="en-US" dirty="0"/>
              <a:t>차원의 공간에서 </a:t>
            </a:r>
            <a:r>
              <a:rPr lang="en-US" altLang="ko-KR" dirty="0"/>
              <a:t>vector</a:t>
            </a:r>
            <a:r>
              <a:rPr lang="ko-KR" altLang="en-US" dirty="0"/>
              <a:t>로 표시할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One-hot Encoding</a:t>
            </a:r>
            <a:r>
              <a:rPr lang="ko-KR" altLang="en-US" dirty="0"/>
              <a:t>으로는 단어 간의 유사성을 찾을  수 없다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단어의 </a:t>
            </a:r>
            <a:r>
              <a:rPr lang="en-US" altLang="ko-KR" dirty="0"/>
              <a:t>vector </a:t>
            </a:r>
            <a:r>
              <a:rPr lang="ko-KR" altLang="en-US" dirty="0"/>
              <a:t>공간 크기를 줄일 필요가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각 단어의 관계를 공간에서 표현하는 방법이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724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Word Embedding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특정 단어가 문장 주변에서 나온 각 단어들을 </a:t>
            </a:r>
            <a:r>
              <a:rPr lang="en-US" altLang="ko-KR" dirty="0"/>
              <a:t>dense vector</a:t>
            </a:r>
            <a:r>
              <a:rPr lang="ko-KR" altLang="en-US" dirty="0"/>
              <a:t>로 표현하여</a:t>
            </a:r>
            <a:r>
              <a:rPr lang="en-US" altLang="ko-KR" dirty="0"/>
              <a:t>, </a:t>
            </a:r>
            <a:r>
              <a:rPr lang="ko-KR" altLang="en-US" dirty="0"/>
              <a:t>이웃 단어들을 통해 그 의미를 예측한다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Word vector </a:t>
            </a:r>
            <a:r>
              <a:rPr lang="ko-KR" altLang="en-US" dirty="0"/>
              <a:t>관점에서 중심 단어와 그 주변 단어</a:t>
            </a:r>
            <a:r>
              <a:rPr lang="en-US" altLang="ko-KR" dirty="0"/>
              <a:t>(context words) </a:t>
            </a:r>
            <a:r>
              <a:rPr lang="ko-KR" altLang="en-US" dirty="0"/>
              <a:t>사이에서</a:t>
            </a:r>
            <a:r>
              <a:rPr lang="en-US" altLang="ko-KR" dirty="0"/>
              <a:t>, </a:t>
            </a:r>
            <a:r>
              <a:rPr lang="ko-KR" altLang="en-US" dirty="0"/>
              <a:t>중심 단어의 의미를 예측한다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단어를 </a:t>
            </a:r>
            <a:r>
              <a:rPr lang="en-US" altLang="ko-KR" dirty="0"/>
              <a:t>vector</a:t>
            </a:r>
            <a:r>
              <a:rPr lang="ko-KR" altLang="en-US" dirty="0"/>
              <a:t>로 표현하는데 있어 손실</a:t>
            </a:r>
            <a:r>
              <a:rPr lang="en-US" altLang="ko-KR" dirty="0"/>
              <a:t>(loss)</a:t>
            </a:r>
            <a:r>
              <a:rPr lang="ko-KR" altLang="en-US" dirty="0"/>
              <a:t>을 최소화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2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7636256" cy="4158154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특징</a:t>
            </a:r>
            <a:r>
              <a:rPr lang="en-US" altLang="ko-KR" dirty="0"/>
              <a:t>(1/2)</a:t>
            </a:r>
            <a:endParaRPr lang="ko-KR" altLang="en-US" dirty="0"/>
          </a:p>
          <a:p>
            <a:pPr lvl="1">
              <a:spcBef>
                <a:spcPts val="800"/>
              </a:spcBef>
              <a:buFont typeface="Wingdings" pitchFamily="2" charset="2"/>
              <a:buChar char="§"/>
            </a:pPr>
            <a:r>
              <a:rPr lang="ko-KR" altLang="en-US" sz="2000" b="1" dirty="0"/>
              <a:t>인터프리터</a:t>
            </a:r>
            <a:r>
              <a:rPr lang="en-US" altLang="ko-KR" sz="2000" b="1" dirty="0"/>
              <a:t>(Interpreter)</a:t>
            </a:r>
            <a:r>
              <a:rPr lang="ko-KR" altLang="en-US" sz="2000" b="1" dirty="0"/>
              <a:t> 언어</a:t>
            </a:r>
            <a:endParaRPr lang="en-US" altLang="ko-KR" sz="2000" b="1" dirty="0"/>
          </a:p>
          <a:p>
            <a:pPr marL="0" indent="0">
              <a:spcBef>
                <a:spcPts val="800"/>
              </a:spcBef>
              <a:buNone/>
            </a:pPr>
            <a:r>
              <a:rPr lang="en-US" altLang="ko-KR" sz="2000" dirty="0"/>
              <a:t>	</a:t>
            </a:r>
            <a:r>
              <a:rPr lang="en-US" altLang="ko-KR" sz="1600" dirty="0"/>
              <a:t>C, Java</a:t>
            </a:r>
            <a:r>
              <a:rPr lang="ko-KR" altLang="en-US" sz="1600" dirty="0"/>
              <a:t>와 같은 언어는 컴퓨터가 이해할 수 있는 소스코드를</a:t>
            </a:r>
            <a:r>
              <a:rPr lang="en-US" altLang="ko-KR" sz="1600" dirty="0"/>
              <a:t> </a:t>
            </a:r>
            <a:r>
              <a:rPr lang="ko-KR" altLang="en-US" sz="1600" dirty="0"/>
              <a:t>별도의</a:t>
            </a:r>
            <a:r>
              <a:rPr lang="en-US" altLang="ko-KR" sz="1600" dirty="0"/>
              <a:t>	</a:t>
            </a:r>
            <a:r>
              <a:rPr lang="ko-KR" altLang="en-US" sz="1600" dirty="0"/>
              <a:t>실행 파일로</a:t>
            </a:r>
            <a:r>
              <a:rPr lang="en-US" altLang="ko-KR" sz="1600" dirty="0"/>
              <a:t> </a:t>
            </a:r>
            <a:r>
              <a:rPr lang="ko-KR" altLang="en-US" sz="1600" dirty="0"/>
              <a:t>바꾸는 작업</a:t>
            </a:r>
            <a:r>
              <a:rPr lang="en-US" altLang="ko-KR" sz="1600" dirty="0"/>
              <a:t>(compile)</a:t>
            </a:r>
            <a:r>
              <a:rPr lang="ko-KR" altLang="en-US" sz="1600" dirty="0"/>
              <a:t>을 거쳐야 하는 언어다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</a:t>
            </a:r>
            <a:r>
              <a:rPr lang="en-US" altLang="ko-KR" sz="1600" dirty="0"/>
              <a:t>	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(python)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인터프리터 언어에 속해</a:t>
            </a:r>
            <a:r>
              <a:rPr lang="en-US" altLang="ko-KR" sz="1600" dirty="0"/>
              <a:t> </a:t>
            </a:r>
            <a:r>
              <a:rPr lang="ko-KR" altLang="en-US" sz="1600" dirty="0"/>
              <a:t>컴파일 없이 코드를 바로</a:t>
            </a:r>
            <a:r>
              <a:rPr lang="en-US" altLang="ko-KR" sz="1600" dirty="0"/>
              <a:t>	</a:t>
            </a:r>
            <a:r>
              <a:rPr lang="ko-KR" altLang="en-US" sz="1600" dirty="0"/>
              <a:t>실행할 수 있는 언어로</a:t>
            </a:r>
            <a:r>
              <a:rPr lang="en-US" altLang="ko-KR" sz="1600" dirty="0"/>
              <a:t> </a:t>
            </a:r>
            <a:r>
              <a:rPr lang="ko-KR" altLang="en-US" sz="1600" dirty="0"/>
              <a:t>장점을 가지고 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endParaRPr lang="en-US" altLang="ko-KR" sz="1600" dirty="0"/>
          </a:p>
          <a:p>
            <a:pPr lvl="1">
              <a:spcBef>
                <a:spcPts val="800"/>
              </a:spcBef>
              <a:buFont typeface="Wingdings" pitchFamily="2" charset="2"/>
              <a:buChar char="§"/>
            </a:pPr>
            <a:r>
              <a:rPr lang="ko-KR" altLang="en-US" sz="2000" b="1" dirty="0" err="1"/>
              <a:t>인덴트</a:t>
            </a:r>
            <a:r>
              <a:rPr lang="en-US" altLang="ko-KR" sz="2000" b="1" dirty="0"/>
              <a:t>(Indent)</a:t>
            </a:r>
          </a:p>
          <a:p>
            <a:pPr marL="457200" lvl="1" indent="0">
              <a:spcBef>
                <a:spcPts val="800"/>
              </a:spcBef>
              <a:buNone/>
            </a:pPr>
            <a:r>
              <a:rPr lang="en-US" altLang="ko-KR" sz="1800" dirty="0"/>
              <a:t>	</a:t>
            </a:r>
            <a:r>
              <a:rPr lang="ko-KR" altLang="en-US" sz="1600" dirty="0" err="1"/>
              <a:t>파이썬은</a:t>
            </a:r>
            <a:r>
              <a:rPr lang="ko-KR" altLang="en-US" sz="1600" dirty="0"/>
              <a:t> 다른 프로그래밍 언어에 비해서 </a:t>
            </a:r>
            <a:r>
              <a:rPr lang="ko-KR" altLang="en-US" sz="1600" dirty="0" err="1"/>
              <a:t>인덴트</a:t>
            </a:r>
            <a:r>
              <a:rPr lang="en-US" altLang="ko-KR" sz="1600" dirty="0"/>
              <a:t>(</a:t>
            </a:r>
            <a:r>
              <a:rPr lang="ko-KR" altLang="en-US" sz="1600" dirty="0"/>
              <a:t>띄어쓰기</a:t>
            </a:r>
            <a:r>
              <a:rPr lang="en-US" altLang="ko-KR" sz="1600" dirty="0"/>
              <a:t>, </a:t>
            </a:r>
            <a:r>
              <a:rPr lang="ko-KR" altLang="en-US" sz="1600" dirty="0"/>
              <a:t>공백</a:t>
            </a:r>
            <a:r>
              <a:rPr lang="en-US" altLang="ko-KR" sz="1600" dirty="0"/>
              <a:t>)      	</a:t>
            </a:r>
            <a:r>
              <a:rPr lang="ko-KR" altLang="en-US" sz="1600" dirty="0"/>
              <a:t>매우</a:t>
            </a:r>
            <a:r>
              <a:rPr lang="en-US" altLang="ko-KR" sz="1600" dirty="0"/>
              <a:t> </a:t>
            </a:r>
            <a:r>
              <a:rPr lang="ko-KR" altLang="en-US" sz="1600" dirty="0"/>
              <a:t>민감한 언어다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일반적인 다른 프로그래밍 언어는 중괄호 </a:t>
            </a:r>
            <a:r>
              <a:rPr lang="en-US" altLang="ko-KR" sz="1600" dirty="0"/>
              <a:t>`{ }`</a:t>
            </a:r>
            <a:r>
              <a:rPr lang="ko-KR" altLang="en-US" sz="1600" dirty="0"/>
              <a:t>를 </a:t>
            </a:r>
            <a:r>
              <a:rPr lang="en-US" altLang="ko-KR" sz="1600" dirty="0"/>
              <a:t>	</a:t>
            </a:r>
            <a:r>
              <a:rPr lang="ko-KR" altLang="en-US" sz="1600" dirty="0"/>
              <a:t>이용해서 블록</a:t>
            </a:r>
            <a:r>
              <a:rPr lang="en-US" altLang="ko-KR" sz="1600" dirty="0"/>
              <a:t>(</a:t>
            </a:r>
            <a:r>
              <a:rPr lang="ko-KR" altLang="en-US" sz="1600" dirty="0"/>
              <a:t>범위</a:t>
            </a:r>
            <a:r>
              <a:rPr lang="en-US" altLang="ko-KR" sz="1600" dirty="0"/>
              <a:t>)</a:t>
            </a:r>
            <a:r>
              <a:rPr lang="ko-KR" altLang="en-US" sz="1600" dirty="0"/>
              <a:t>을 표현하는 반면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파이썬은</a:t>
            </a:r>
            <a:r>
              <a:rPr lang="ko-KR" altLang="en-US" sz="1600" dirty="0"/>
              <a:t> 공백을 이용 한다</a:t>
            </a:r>
            <a:r>
              <a:rPr lang="en-US" altLang="ko-KR" sz="1600" dirty="0"/>
              <a:t>. 	</a:t>
            </a:r>
            <a:r>
              <a:rPr lang="ko-KR" altLang="en-US" sz="1600" dirty="0" err="1"/>
              <a:t>인덴트에</a:t>
            </a:r>
            <a:r>
              <a:rPr lang="ko-KR" altLang="en-US" sz="1600" dirty="0"/>
              <a:t> 대해 신경</a:t>
            </a:r>
            <a:r>
              <a:rPr lang="en-US" altLang="ko-KR" sz="1600" dirty="0"/>
              <a:t> </a:t>
            </a:r>
            <a:r>
              <a:rPr lang="ko-KR" altLang="en-US" sz="1600" dirty="0"/>
              <a:t>쓰지 않으면 에러가 자주 발생한다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</p:spTree>
    <p:extLst>
      <p:ext uri="{BB962C8B-B14F-4D97-AF65-F5344CB8AC3E}">
        <p14:creationId xmlns:p14="http://schemas.microsoft.com/office/powerpoint/2010/main" val="3322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Word2Vec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ko-KR" altLang="en-US" dirty="0" err="1"/>
              <a:t>구글</a:t>
            </a:r>
            <a:r>
              <a:rPr lang="ko-KR" altLang="en-US" dirty="0"/>
              <a:t> 연구원에서</a:t>
            </a:r>
            <a:r>
              <a:rPr lang="en-US" altLang="ko-KR" dirty="0"/>
              <a:t> </a:t>
            </a:r>
            <a:r>
              <a:rPr lang="en-US" altLang="ko-KR" sz="2200" dirty="0"/>
              <a:t>Tomas </a:t>
            </a:r>
            <a:r>
              <a:rPr lang="en-US" altLang="ko-KR" sz="2200" dirty="0" err="1"/>
              <a:t>Mikolov</a:t>
            </a:r>
            <a:r>
              <a:rPr lang="en-US" altLang="ko-KR" sz="2200" dirty="0"/>
              <a:t> </a:t>
            </a:r>
            <a:r>
              <a:rPr lang="ko-KR" altLang="en-US" dirty="0"/>
              <a:t>등 여러 연구자들이 모여서 만든 </a:t>
            </a:r>
            <a:r>
              <a:rPr lang="en-US" altLang="ko-KR" dirty="0" err="1"/>
              <a:t>Continous</a:t>
            </a:r>
            <a:r>
              <a:rPr lang="en-US" altLang="ko-KR" dirty="0"/>
              <a:t> Word Embedding </a:t>
            </a:r>
            <a:r>
              <a:rPr lang="ko-KR" altLang="en-US" dirty="0"/>
              <a:t>학습 모형이다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 err="1"/>
              <a:t>계산량을</a:t>
            </a:r>
            <a:r>
              <a:rPr lang="ko-KR" altLang="en-US" dirty="0"/>
              <a:t> 줄여서 기존의 방법에 비해</a:t>
            </a:r>
            <a:r>
              <a:rPr lang="en-US" altLang="ko-KR" dirty="0"/>
              <a:t>, </a:t>
            </a:r>
            <a:r>
              <a:rPr lang="ko-KR" altLang="en-US" dirty="0"/>
              <a:t>매우 빠른 학습을 가능하게 하였다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현재 가장 많이 사용하는 </a:t>
            </a:r>
            <a:r>
              <a:rPr lang="en-US" altLang="ko-KR" dirty="0"/>
              <a:t>Word Embedding </a:t>
            </a:r>
            <a:r>
              <a:rPr lang="ko-KR" altLang="en-US" dirty="0"/>
              <a:t>모델이다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121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Word2Vec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417920" cy="4028570"/>
          </a:xfrm>
        </p:spPr>
        <p:txBody>
          <a:bodyPr/>
          <a:lstStyle/>
          <a:p>
            <a:r>
              <a:rPr lang="ko-KR" altLang="en-US" dirty="0"/>
              <a:t>모든 단어를 </a:t>
            </a:r>
            <a:r>
              <a:rPr lang="en-US" altLang="ko-KR" dirty="0"/>
              <a:t>Vector</a:t>
            </a:r>
            <a:r>
              <a:rPr lang="ko-KR" altLang="en-US" dirty="0"/>
              <a:t>로 표현하여 단어 사이의 유사성과 차이점을 계산한다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계산된 결과를 바탕으로 그 주변 단어</a:t>
            </a:r>
            <a:r>
              <a:rPr lang="en-US" altLang="ko-KR" sz="2000" dirty="0"/>
              <a:t>(context words)</a:t>
            </a:r>
            <a:r>
              <a:rPr lang="ko-KR" altLang="en-US" dirty="0"/>
              <a:t>의 관계를 통해 단어가 표현하는 바를 예측한다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2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알고리즘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b="1" dirty="0"/>
              <a:t>Skip-gram(SG) 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 err="1"/>
              <a:t>타겟</a:t>
            </a:r>
            <a:r>
              <a:rPr lang="ko-KR" altLang="en-US" sz="2000" dirty="0"/>
              <a:t> 단어를 이용해 주변 단어</a:t>
            </a:r>
            <a:r>
              <a:rPr lang="en-US" altLang="ko-KR" sz="2000" dirty="0"/>
              <a:t>(context words)</a:t>
            </a:r>
            <a:r>
              <a:rPr lang="ko-KR" altLang="en-US" sz="2000" dirty="0"/>
              <a:t>를 예측한다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b="1" dirty="0" err="1"/>
              <a:t>Continous</a:t>
            </a:r>
            <a:r>
              <a:rPr lang="en-US" altLang="ko-KR" b="1" dirty="0"/>
              <a:t> Bag of Words(CBOW)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/>
              <a:t>주변 단어</a:t>
            </a:r>
            <a:r>
              <a:rPr lang="en-US" altLang="ko-KR" sz="2000" dirty="0"/>
              <a:t>(context words)</a:t>
            </a:r>
            <a:r>
              <a:rPr lang="ko-KR" altLang="en-US" sz="2000" dirty="0"/>
              <a:t>를 이용해 </a:t>
            </a:r>
            <a:r>
              <a:rPr lang="ko-KR" altLang="en-US" sz="2000" dirty="0" err="1"/>
              <a:t>타켓</a:t>
            </a:r>
            <a:r>
              <a:rPr lang="ko-KR" altLang="en-US" sz="2000" dirty="0"/>
              <a:t> 단어를 예측한다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93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Skip-gram(SG) </a:t>
            </a:r>
            <a:r>
              <a:rPr lang="ko-KR" altLang="en-US" b="0" dirty="0"/>
              <a:t>와 </a:t>
            </a:r>
            <a:r>
              <a:rPr lang="en-US" altLang="ko-KR" b="0" dirty="0"/>
              <a:t>CBOW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Skip-gram(SG)</a:t>
            </a:r>
            <a:r>
              <a:rPr lang="ko-KR" altLang="en-US" dirty="0"/>
              <a:t>은 주어진 단어 하나로 주위에 등장하는 단어를 유추한다</a:t>
            </a:r>
            <a:r>
              <a:rPr lang="en-US" altLang="ko-KR" dirty="0"/>
              <a:t>. (CBOW</a:t>
            </a:r>
            <a:r>
              <a:rPr lang="ko-KR" altLang="en-US" dirty="0"/>
              <a:t>와 반대 방향의 모델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현재 주어진 중심 단어</a:t>
            </a:r>
            <a:r>
              <a:rPr lang="en-US" altLang="ko-KR" dirty="0"/>
              <a:t>(target word/center word)</a:t>
            </a:r>
            <a:r>
              <a:rPr lang="ko-KR" altLang="en-US" dirty="0"/>
              <a:t>부터 가까이에 있는 단어의 값을 최대화하는 방향으로 함수를 구성한다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가까이 위치한 단어일수록 현재 단어와 관련이 더 많고 멀리 떨어져 있는 단어일수록 관련성이 낮다고 판단한다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38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Skip-gram(SG) </a:t>
            </a:r>
            <a:r>
              <a:rPr lang="ko-KR" altLang="en-US" dirty="0"/>
              <a:t>와 </a:t>
            </a:r>
            <a:r>
              <a:rPr lang="en-US" altLang="ko-KR" dirty="0"/>
              <a:t>CBOW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470616" y="1622081"/>
            <a:ext cx="1996904" cy="12118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23538F"/>
                </a:solidFill>
              </a:rPr>
              <a:t>-</a:t>
            </a:r>
            <a:r>
              <a:rPr lang="ko-KR" altLang="en-US" b="1" dirty="0">
                <a:solidFill>
                  <a:srgbClr val="23538F"/>
                </a:solidFill>
              </a:rPr>
              <a:t> </a:t>
            </a:r>
            <a:r>
              <a:rPr lang="en-US" altLang="ko-KR" b="1" dirty="0">
                <a:solidFill>
                  <a:srgbClr val="23538F"/>
                </a:solidFill>
              </a:rPr>
              <a:t>CBOW</a:t>
            </a:r>
            <a:br>
              <a:rPr lang="en-US" altLang="ko-KR" b="1" dirty="0">
                <a:solidFill>
                  <a:srgbClr val="23538F"/>
                </a:solidFill>
              </a:rPr>
            </a:br>
            <a:r>
              <a:rPr lang="en-US" altLang="ko-KR" b="1" dirty="0">
                <a:solidFill>
                  <a:srgbClr val="23538F"/>
                </a:solidFill>
              </a:rPr>
              <a:t>-</a:t>
            </a:r>
            <a:r>
              <a:rPr lang="ko-KR" altLang="en-US" b="1" dirty="0">
                <a:solidFill>
                  <a:srgbClr val="23538F"/>
                </a:solidFill>
              </a:rPr>
              <a:t> </a:t>
            </a:r>
            <a:r>
              <a:rPr lang="en-US" altLang="ko-KR" b="1" dirty="0">
                <a:solidFill>
                  <a:srgbClr val="23538F"/>
                </a:solidFill>
              </a:rPr>
              <a:t>Skip-gram</a:t>
            </a:r>
            <a:endParaRPr lang="ko-KR" altLang="en-US" b="1" dirty="0">
              <a:solidFill>
                <a:srgbClr val="23538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23538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23538F"/>
              </a:solidFill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47" y="3133518"/>
            <a:ext cx="6554906" cy="2923771"/>
          </a:xfrm>
          <a:prstGeom prst="rect">
            <a:avLst/>
          </a:prstGeom>
        </p:spPr>
      </p:pic>
      <p:sp>
        <p:nvSpPr>
          <p:cNvPr id="6" name="내용 개체 틀 3">
            <a:extLst>
              <a:ext uri="{FF2B5EF4-FFF2-40B4-BE49-F238E27FC236}">
                <a16:creationId xmlns="" xmlns:a16="http://schemas.microsoft.com/office/drawing/2014/main" id="{A1BA043C-C409-7549-9DA1-E5A41713C900}"/>
              </a:ext>
            </a:extLst>
          </p:cNvPr>
          <p:cNvSpPr txBox="1">
            <a:spLocks/>
          </p:cNvSpPr>
          <p:nvPr/>
        </p:nvSpPr>
        <p:spPr>
          <a:xfrm>
            <a:off x="2437929" y="1614396"/>
            <a:ext cx="6188314" cy="7986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914400" indent="-4572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input-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전후 문맥 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output-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단어 예측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input-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단어  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output-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전후 문맥 예측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108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 err="1"/>
              <a:t>Scipy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(2</a:t>
            </a:r>
            <a:r>
              <a:rPr lang="ko-KR" altLang="en-US" dirty="0"/>
              <a:t>가지 방법</a:t>
            </a:r>
            <a:r>
              <a:rPr lang="en-US" altLang="ko-KR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err="1"/>
              <a:t>cmd</a:t>
            </a:r>
            <a:r>
              <a:rPr lang="ko-KR" altLang="en-US" sz="2000" dirty="0"/>
              <a:t>에서 </a:t>
            </a:r>
            <a:r>
              <a:rPr lang="en-US" altLang="ko-KR" sz="2000" dirty="0"/>
              <a:t>pip install </a:t>
            </a:r>
            <a:r>
              <a:rPr lang="en-US" altLang="ko-KR" sz="2000" dirty="0" err="1"/>
              <a:t>scipy</a:t>
            </a:r>
            <a:r>
              <a:rPr lang="en-US" altLang="ko-KR" sz="2000" dirty="0"/>
              <a:t> </a:t>
            </a:r>
            <a:r>
              <a:rPr lang="ko-KR" altLang="en-US" sz="2000" dirty="0"/>
              <a:t>명령을 통해 설치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en-US" altLang="ko-KR" sz="2000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/>
              <a:t>아래 사이트에서 </a:t>
            </a:r>
            <a:r>
              <a:rPr lang="en-US" altLang="ko-KR" sz="2000" dirty="0" err="1"/>
              <a:t>scipy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다운 받고</a:t>
            </a:r>
            <a:r>
              <a:rPr lang="en-US" altLang="ko-KR" sz="2000" dirty="0"/>
              <a:t>, </a:t>
            </a:r>
            <a:r>
              <a:rPr lang="ko-KR" altLang="en-US" sz="2000" dirty="0"/>
              <a:t>압축을 풀고</a:t>
            </a:r>
            <a:r>
              <a:rPr lang="en-US" altLang="ko-KR" sz="2000" dirty="0"/>
              <a:t>, C:\venv\Lib\site-packages</a:t>
            </a:r>
            <a:r>
              <a:rPr lang="ko-KR" altLang="en-US" sz="2000" dirty="0"/>
              <a:t>에 복사한다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>
                <a:hlinkClick r:id="rId3"/>
              </a:rPr>
              <a:t>https://www.lfd.uci.edu/~gohlke/pythonlibs/#scipy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Picture 2" descr="C:\Users\phm\Desktop\word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6" y="2697001"/>
            <a:ext cx="4692975" cy="3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62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 err="1" smtClean="0"/>
              <a:t>Gensim</a:t>
            </a:r>
            <a:r>
              <a:rPr lang="en-US" altLang="ko-KR" dirty="0" smtClean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(2</a:t>
            </a:r>
            <a:r>
              <a:rPr lang="ko-KR" altLang="en-US" dirty="0"/>
              <a:t>가지 방법</a:t>
            </a:r>
            <a:r>
              <a:rPr lang="en-US" altLang="ko-KR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sz="2000" dirty="0" err="1"/>
              <a:t>cmd</a:t>
            </a:r>
            <a:r>
              <a:rPr lang="ko-KR" altLang="en-US" sz="2000" dirty="0"/>
              <a:t>에서 </a:t>
            </a:r>
            <a:r>
              <a:rPr lang="en-US" altLang="ko-KR" sz="2000" dirty="0"/>
              <a:t>pip install –U </a:t>
            </a:r>
            <a:r>
              <a:rPr lang="en-US" altLang="ko-KR" sz="2000" dirty="0" err="1"/>
              <a:t>gensim</a:t>
            </a:r>
            <a:r>
              <a:rPr lang="en-US" altLang="ko-KR" sz="2000" dirty="0"/>
              <a:t> </a:t>
            </a:r>
            <a:r>
              <a:rPr lang="ko-KR" altLang="en-US" sz="2000" dirty="0"/>
              <a:t>명령을 통해 설치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dirty="0"/>
              <a:t>아래 사이트에서 </a:t>
            </a:r>
            <a:r>
              <a:rPr lang="en-US" altLang="ko-KR" sz="2000" dirty="0" err="1"/>
              <a:t>gensim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다운 받고</a:t>
            </a:r>
            <a:r>
              <a:rPr lang="en-US" altLang="ko-KR" sz="2000" dirty="0"/>
              <a:t>, </a:t>
            </a:r>
            <a:r>
              <a:rPr lang="ko-KR" altLang="en-US" sz="2000" dirty="0"/>
              <a:t>압축을 풀고 </a:t>
            </a:r>
            <a:r>
              <a:rPr lang="en-US" altLang="ko-KR" sz="2000" dirty="0"/>
              <a:t>C:\venv\Lib\site-packages</a:t>
            </a:r>
            <a:r>
              <a:rPr lang="ko-KR" altLang="en-US" sz="2000" dirty="0"/>
              <a:t>에 복사한다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>
                <a:hlinkClick r:id="rId3"/>
              </a:rPr>
              <a:t>https://www.lfd.uci.edu/~gohlke/pythonlibs/#gensim</a:t>
            </a:r>
            <a:r>
              <a:rPr lang="en-US" altLang="ko-KR" sz="2000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Picture 2" descr="C:\Users\phm\Desktop\word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6" y="2681532"/>
            <a:ext cx="5450905" cy="3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17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Gensim</a:t>
            </a:r>
            <a:r>
              <a:rPr lang="en-US" altLang="ko-KR" dirty="0"/>
              <a:t> Word2Vec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주요한 기능을 </a:t>
            </a:r>
            <a:r>
              <a:rPr lang="ko-KR" altLang="en-US" dirty="0" err="1"/>
              <a:t>메소드</a:t>
            </a:r>
            <a:r>
              <a:rPr lang="ko-KR" altLang="en-US" dirty="0"/>
              <a:t> 함수로 제공</a:t>
            </a:r>
            <a:endParaRPr lang="en-US" altLang="ko-KR" dirty="0"/>
          </a:p>
          <a:p>
            <a:r>
              <a:rPr lang="ko-KR" altLang="en-US" dirty="0"/>
              <a:t>데이터와 모델을 저장하고 호출하는 방식으로 제공</a:t>
            </a:r>
            <a:endParaRPr lang="en-US" altLang="ko-KR" dirty="0"/>
          </a:p>
          <a:p>
            <a:r>
              <a:rPr lang="en-US" altLang="ko-KR" sz="2300" dirty="0">
                <a:hlinkClick r:id="rId2"/>
              </a:rPr>
              <a:t>https://radimrehurek.com/gensim/models/word2vec.html</a:t>
            </a:r>
            <a:r>
              <a:rPr lang="en-US" altLang="ko-KR" sz="2300" dirty="0"/>
              <a:t> 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562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트레이닝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size=32: 32</a:t>
            </a:r>
            <a:r>
              <a:rPr lang="ko-KR" altLang="en-US" dirty="0"/>
              <a:t>차원 </a:t>
            </a:r>
            <a:r>
              <a:rPr lang="en-US" altLang="ko-KR" dirty="0"/>
              <a:t>vector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window=5: </a:t>
            </a:r>
            <a:r>
              <a:rPr lang="ko-KR" altLang="en-US" dirty="0"/>
              <a:t>주변 단어는 앞 뒤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 err="1"/>
              <a:t>min_count</a:t>
            </a:r>
            <a:r>
              <a:rPr lang="en-US" altLang="ko-KR" dirty="0"/>
              <a:t>=10: </a:t>
            </a:r>
            <a:r>
              <a:rPr lang="ko-KR" altLang="en-US" dirty="0"/>
              <a:t>출현 빈도가 </a:t>
            </a:r>
            <a:r>
              <a:rPr lang="en-US" altLang="ko-KR" dirty="0"/>
              <a:t>10</a:t>
            </a:r>
            <a:r>
              <a:rPr lang="ko-KR" altLang="en-US" dirty="0"/>
              <a:t>번 미만인 단어 제외</a:t>
            </a:r>
            <a:endParaRPr lang="en-US" altLang="ko-KR" dirty="0"/>
          </a:p>
          <a:p>
            <a:r>
              <a:rPr lang="en-US" altLang="ko-KR" dirty="0" err="1"/>
              <a:t>sg</a:t>
            </a:r>
            <a:r>
              <a:rPr lang="en-US" altLang="ko-KR" dirty="0"/>
              <a:t>=1: Skip-gram(SG) </a:t>
            </a:r>
            <a:r>
              <a:rPr lang="ko-KR" altLang="en-US" dirty="0"/>
              <a:t>와 </a:t>
            </a:r>
            <a:r>
              <a:rPr lang="en-US" altLang="ko-KR" dirty="0"/>
              <a:t>CBOW </a:t>
            </a:r>
            <a:r>
              <a:rPr lang="ko-KR" altLang="en-US" dirty="0"/>
              <a:t>중 </a:t>
            </a:r>
            <a:r>
              <a:rPr lang="en-US" altLang="ko-KR" dirty="0"/>
              <a:t>Skip-gram(SG)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workers=4: </a:t>
            </a:r>
            <a:r>
              <a:rPr lang="ko-KR" altLang="en-US" dirty="0"/>
              <a:t>트레이닝 프로세스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8" y="4593879"/>
            <a:ext cx="7824854" cy="1291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75078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저장하고 불러오기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불러오기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4" y="2346696"/>
            <a:ext cx="5197438" cy="1184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4" y="4149608"/>
            <a:ext cx="6449151" cy="1744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78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4" y="5928846"/>
            <a:ext cx="1729106" cy="8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특징</a:t>
            </a:r>
            <a:r>
              <a:rPr lang="en-US" altLang="ko-KR" dirty="0"/>
              <a:t>(2/2)</a:t>
            </a:r>
            <a:endParaRPr lang="ko-KR" altLang="en-US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b="1" dirty="0"/>
              <a:t>웹 프로그래밍</a:t>
            </a:r>
            <a:endParaRPr lang="en-US" altLang="ko-KR" sz="2000" b="1" dirty="0"/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en-US" altLang="ko-KR" sz="1800" dirty="0" err="1"/>
              <a:t>Django</a:t>
            </a:r>
            <a:r>
              <a:rPr lang="en-US" altLang="ko-KR" sz="1800" dirty="0"/>
              <a:t>, Flask</a:t>
            </a:r>
            <a:r>
              <a:rPr lang="ko-KR" altLang="en-US" sz="1800" dirty="0"/>
              <a:t>라는 오픈 소스 기반의 웹 프레임워크를 사용하여 초보    </a:t>
            </a:r>
            <a:r>
              <a:rPr lang="en-US" altLang="ko-KR" sz="1800" dirty="0"/>
              <a:t>  	</a:t>
            </a:r>
            <a:r>
              <a:rPr lang="ko-KR" altLang="en-US" sz="1800" dirty="0"/>
              <a:t>개발자도 쉽게 웹 개발을 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2000" b="1" dirty="0" err="1"/>
              <a:t>빅</a:t>
            </a:r>
            <a:r>
              <a:rPr lang="ko-KR" altLang="en-US" sz="2000" b="1" dirty="0"/>
              <a:t> 데이터 분석</a:t>
            </a:r>
            <a:endParaRPr lang="en-US" altLang="ko-KR" sz="2000" b="1" dirty="0"/>
          </a:p>
          <a:p>
            <a:pPr marL="457200" lvl="1" indent="0">
              <a:buNone/>
            </a:pPr>
            <a:r>
              <a:rPr lang="en-US" altLang="ko-KR" sz="2000" dirty="0"/>
              <a:t>	</a:t>
            </a:r>
            <a:r>
              <a:rPr lang="ko-KR" altLang="en-US" sz="1800" dirty="0"/>
              <a:t>사람의 힘으로 처리하기 힘든 대용량 데이터를 분석하고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 간의</a:t>
            </a:r>
            <a:r>
              <a:rPr lang="en-US" altLang="ko-KR" sz="1800" dirty="0"/>
              <a:t> 	</a:t>
            </a:r>
            <a:r>
              <a:rPr lang="ko-KR" altLang="en-US" sz="1800" dirty="0"/>
              <a:t>패턴을 알려주고</a:t>
            </a:r>
            <a:r>
              <a:rPr lang="en-US" altLang="ko-KR" sz="1800" dirty="0"/>
              <a:t>,</a:t>
            </a:r>
            <a:r>
              <a:rPr lang="ko-KR" altLang="en-US" sz="1800" dirty="0"/>
              <a:t> 이를 시각화해서 보여 준다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 기계학습</a:t>
            </a:r>
            <a:r>
              <a:rPr lang="en-US" altLang="ko-KR" sz="1800" dirty="0"/>
              <a:t>, </a:t>
            </a:r>
            <a:r>
              <a:rPr lang="ko-KR" altLang="en-US" sz="1800" dirty="0"/>
              <a:t>인공</a:t>
            </a:r>
            <a:r>
              <a:rPr lang="en-US" altLang="ko-KR" sz="1800" dirty="0"/>
              <a:t> 	</a:t>
            </a:r>
            <a:r>
              <a:rPr lang="ko-KR" altLang="en-US" sz="1800" dirty="0"/>
              <a:t>지능 개발에 이용</a:t>
            </a:r>
            <a:r>
              <a:rPr lang="en-US" altLang="ko-KR" sz="1800" dirty="0"/>
              <a:t> </a:t>
            </a:r>
            <a:r>
              <a:rPr lang="ko-KR" altLang="en-US" sz="1800" dirty="0"/>
              <a:t>되기도 한다</a:t>
            </a:r>
            <a:r>
              <a:rPr lang="en-US" altLang="ko-KR" sz="1800" dirty="0"/>
              <a:t>.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3524582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1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기본 환경 설치 및 사용법</a:t>
            </a:r>
          </a:p>
        </p:txBody>
      </p:sp>
    </p:spTree>
    <p:extLst>
      <p:ext uri="{BB962C8B-B14F-4D97-AF65-F5344CB8AC3E}">
        <p14:creationId xmlns:p14="http://schemas.microsoft.com/office/powerpoint/2010/main" val="9463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 </a:t>
            </a:r>
            <a:r>
              <a:rPr lang="ko-KR" altLang="en-US" dirty="0"/>
              <a:t>계산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 err="1"/>
              <a:t>두개</a:t>
            </a:r>
            <a:r>
              <a:rPr lang="ko-KR" altLang="en-US" dirty="0"/>
              <a:t> 단어의 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 </a:t>
            </a:r>
            <a:r>
              <a:rPr lang="ko-KR" altLang="en-US" dirty="0"/>
              <a:t>계산하기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2405797"/>
            <a:ext cx="7491590" cy="2526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0026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 </a:t>
            </a:r>
            <a:r>
              <a:rPr lang="ko-KR" altLang="en-US" dirty="0"/>
              <a:t>계산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지정 단어와 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</a:t>
            </a:r>
            <a:r>
              <a:rPr lang="ko-KR" altLang="en-US" dirty="0"/>
              <a:t>가 가장 높은 단어</a:t>
            </a:r>
            <a:r>
              <a:rPr lang="en-US" altLang="ko-KR" dirty="0"/>
              <a:t>5</a:t>
            </a:r>
            <a:r>
              <a:rPr lang="ko-KR" altLang="en-US" dirty="0"/>
              <a:t>개 출력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2406824"/>
            <a:ext cx="7127402" cy="2808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821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 </a:t>
            </a:r>
            <a:r>
              <a:rPr lang="ko-KR" altLang="en-US" dirty="0"/>
              <a:t>계산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56"/>
          </p:nvPr>
        </p:nvSpPr>
        <p:spPr>
          <a:xfrm>
            <a:off x="363040" y="1856350"/>
            <a:ext cx="8357792" cy="4028570"/>
          </a:xfrm>
        </p:spPr>
        <p:txBody>
          <a:bodyPr/>
          <a:lstStyle/>
          <a:p>
            <a:r>
              <a:rPr lang="ko-KR" altLang="en-US" dirty="0"/>
              <a:t>지정 단어 </a:t>
            </a:r>
            <a:r>
              <a:rPr lang="en-US" altLang="ko-KR" dirty="0"/>
              <a:t>2</a:t>
            </a:r>
            <a:r>
              <a:rPr lang="ko-KR" altLang="en-US" dirty="0"/>
              <a:t>개와 유사도</a:t>
            </a:r>
            <a:r>
              <a:rPr lang="en-US" altLang="ko-KR" dirty="0"/>
              <a:t>(</a:t>
            </a:r>
            <a:r>
              <a:rPr lang="ko-KR" altLang="en-US" dirty="0"/>
              <a:t>관련성</a:t>
            </a:r>
            <a:r>
              <a:rPr lang="en-US" altLang="ko-KR" dirty="0"/>
              <a:t>)</a:t>
            </a:r>
            <a:r>
              <a:rPr lang="ko-KR" altLang="en-US" dirty="0"/>
              <a:t>가 가장 높은 단어 </a:t>
            </a:r>
            <a:r>
              <a:rPr lang="en-US" altLang="ko-KR" dirty="0"/>
              <a:t>5</a:t>
            </a:r>
            <a:r>
              <a:rPr lang="ko-KR" altLang="en-US" dirty="0"/>
              <a:t>개 출력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4" y="2413716"/>
            <a:ext cx="7145246" cy="2819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5284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영어 </a:t>
            </a:r>
            <a:r>
              <a:rPr lang="en-US" altLang="ko-KR" dirty="0"/>
              <a:t>txt </a:t>
            </a:r>
            <a:r>
              <a:rPr lang="ko-KR" altLang="en-US" dirty="0"/>
              <a:t>파일들로 </a:t>
            </a:r>
            <a:r>
              <a:rPr lang="en-US" altLang="ko-KR" dirty="0"/>
              <a:t>word2vec</a:t>
            </a:r>
            <a:r>
              <a:rPr lang="ko-KR" altLang="en-US" dirty="0"/>
              <a:t>모델을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트레이닝하고 저장하기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단어들의 유사도 계산하기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1D5F0FF7-C16C-7344-A576-34B7E9C8E271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379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E4CB4-744D-F64A-A0FA-60BF8FA9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선택</a:t>
            </a:r>
            <a:r>
              <a:rPr lang="en-US" altLang="ko-KR" b="0" dirty="0"/>
              <a:t>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37F672-1C09-DF48-B434-A4D4D6D26543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dirty="0"/>
              <a:t>한국어 </a:t>
            </a:r>
            <a:r>
              <a:rPr lang="en-US" altLang="ko-KR" dirty="0"/>
              <a:t>txt </a:t>
            </a:r>
            <a:r>
              <a:rPr lang="ko-KR" altLang="en-US" dirty="0"/>
              <a:t>파일들로 </a:t>
            </a:r>
            <a:r>
              <a:rPr lang="en-US" altLang="ko-KR" dirty="0"/>
              <a:t>word2vec</a:t>
            </a:r>
            <a:r>
              <a:rPr lang="ko-KR" altLang="en-US" dirty="0"/>
              <a:t>모델을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트레이닝하고 저장하기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  <a:p>
            <a:r>
              <a:rPr lang="ko-KR" altLang="en-US" dirty="0"/>
              <a:t>단어들의 유사도 계산하기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Font typeface="Wingdings" pitchFamily="2" charset="2"/>
              <a:buChar char="§"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직사각형 8">
            <a:extLst>
              <a:ext uri="{FF2B5EF4-FFF2-40B4-BE49-F238E27FC236}">
                <a16:creationId xmlns="" xmlns:a16="http://schemas.microsoft.com/office/drawing/2014/main" id="{1D5F0FF7-C16C-7344-A576-34B7E9C8E271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4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ko-KR" altLang="en-US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자연어 처리 </a:t>
            </a: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– Word2Vec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84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F9E81B51-6A2F-B640-B9C0-AB00D375D423}"/>
              </a:ext>
            </a:extLst>
          </p:cNvPr>
          <p:cNvSpPr/>
          <p:nvPr/>
        </p:nvSpPr>
        <p:spPr>
          <a:xfrm>
            <a:off x="4567571" y="0"/>
            <a:ext cx="4576429" cy="69164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C2C60278-0093-1C49-B1ED-38DFEAF650C6}"/>
              </a:ext>
            </a:extLst>
          </p:cNvPr>
          <p:cNvSpPr/>
          <p:nvPr/>
        </p:nvSpPr>
        <p:spPr>
          <a:xfrm>
            <a:off x="0" y="0"/>
            <a:ext cx="4567571" cy="6916424"/>
          </a:xfrm>
          <a:prstGeom prst="rect">
            <a:avLst/>
          </a:prstGeom>
          <a:solidFill>
            <a:srgbClr val="30437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251999" rIns="90000" bIns="251999" rtlCol="0" anchor="t" anchorCtr="0">
            <a:noAutofit/>
          </a:bodyPr>
          <a:lstStyle/>
          <a:p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1" lang="en-US" altLang="ko-KR" sz="2400" dirty="0">
                <a:solidFill>
                  <a:srgbClr val="23538F"/>
                </a:solidFill>
                <a:latin typeface="나눔고딕" pitchFamily="50" charset="-127"/>
                <a:ea typeface="나눔고딕" pitchFamily="50" charset="-127"/>
              </a:rPr>
            </a:br>
            <a:endParaRPr kumimoji="1" lang="en-US" altLang="ko-KR" sz="2800" dirty="0">
              <a:solidFill>
                <a:srgbClr val="23538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571" y="1137392"/>
            <a:ext cx="3550972" cy="3831818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발전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발전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발전 과정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CNN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Convolution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Pooling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Fully-Connected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843497"/>
            <a:ext cx="3552264" cy="602984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일차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="" xmlns:a16="http://schemas.microsoft.com/office/drawing/2014/main" id="{2776F50C-8359-5840-A852-57204434025A}"/>
              </a:ext>
            </a:extLst>
          </p:cNvPr>
          <p:cNvSpPr/>
          <p:nvPr/>
        </p:nvSpPr>
        <p:spPr>
          <a:xfrm>
            <a:off x="5006879" y="582331"/>
            <a:ext cx="694797" cy="47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3428BD3-D4EF-C94B-A175-4C5896D3EBA4}"/>
              </a:ext>
            </a:extLst>
          </p:cNvPr>
          <p:cNvCxnSpPr>
            <a:cxnSpLocks/>
          </p:cNvCxnSpPr>
          <p:nvPr/>
        </p:nvCxnSpPr>
        <p:spPr>
          <a:xfrm>
            <a:off x="507653" y="723240"/>
            <a:ext cx="35522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923B4652-240C-CA4B-8935-071619B531BB}"/>
              </a:ext>
            </a:extLst>
          </p:cNvPr>
          <p:cNvSpPr txBox="1">
            <a:spLocks/>
          </p:cNvSpPr>
          <p:nvPr/>
        </p:nvSpPr>
        <p:spPr>
          <a:xfrm>
            <a:off x="457200" y="1943535"/>
            <a:ext cx="3552264" cy="187629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(Convolutional Neural Network)</a:t>
            </a:r>
            <a:endParaRPr lang="ko-KR" altLang="en-US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550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z="2000" dirty="0" err="1"/>
              <a:t>합성곱</a:t>
            </a:r>
            <a:r>
              <a:rPr lang="ko-KR" altLang="en-US" sz="2000" dirty="0"/>
              <a:t> 신경망</a:t>
            </a:r>
            <a:r>
              <a:rPr lang="en-US" altLang="ko-KR" sz="2000" dirty="0"/>
              <a:t>(Convolutional neural network)</a:t>
            </a:r>
            <a:r>
              <a:rPr lang="ko-KR" altLang="en-US" sz="2000" dirty="0"/>
              <a:t>은 시각적 이미지를 분석하는 데 사용되는 깊고 </a:t>
            </a:r>
            <a:r>
              <a:rPr lang="ko-KR" altLang="en-US" sz="2000" dirty="0" err="1"/>
              <a:t>피드</a:t>
            </a:r>
            <a:r>
              <a:rPr lang="en-US" altLang="ko-KR" sz="2000" dirty="0"/>
              <a:t>-</a:t>
            </a:r>
            <a:r>
              <a:rPr lang="ko-KR" altLang="en-US" sz="2000" dirty="0" err="1"/>
              <a:t>포워드적인</a:t>
            </a:r>
            <a:r>
              <a:rPr lang="ko-KR" altLang="en-US" sz="2000" dirty="0"/>
              <a:t> 인공신경망의 한 종류이다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이미지 인식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분류 등에 많이 사용 되는 알고리즘이다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 err="1"/>
              <a:t>Tensorflow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Caffe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Keras</a:t>
            </a:r>
            <a:r>
              <a:rPr lang="en-US" altLang="ko-KR" sz="2000" dirty="0"/>
              <a:t> </a:t>
            </a:r>
            <a:r>
              <a:rPr lang="ko-KR" altLang="en-US" sz="2000" dirty="0"/>
              <a:t>등이 지원한다</a:t>
            </a:r>
            <a:r>
              <a:rPr lang="en-US" altLang="ko-KR" sz="2000" dirty="0"/>
              <a:t>.</a:t>
            </a:r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98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2000" dirty="0"/>
              <a:t>CNN(Convolutional Neural Network)</a:t>
            </a:r>
            <a:r>
              <a:rPr lang="ko-KR" altLang="en-US" sz="2000" dirty="0"/>
              <a:t>의 개념을 최초로 개발한 사람은 프랑스 출신의 </a:t>
            </a:r>
            <a:r>
              <a:rPr lang="en-US" altLang="ko-KR" sz="2000" dirty="0"/>
              <a:t>Yann </a:t>
            </a:r>
            <a:r>
              <a:rPr lang="en-US" altLang="ko-KR" sz="2000" dirty="0" err="1"/>
              <a:t>LeGun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우편번호와 수표의 필기체를 인식하기 위한 용도로 개발을 시작하였으며</a:t>
            </a:r>
            <a:r>
              <a:rPr lang="en-US" altLang="ko-KR" sz="2000" dirty="0"/>
              <a:t>, </a:t>
            </a:r>
            <a:r>
              <a:rPr lang="ko-KR" altLang="en-US" sz="2000" dirty="0"/>
              <a:t>그 연구 그룹이 최종적으로 발표한 구조가 </a:t>
            </a:r>
            <a:r>
              <a:rPr lang="en-US" altLang="ko-KR" sz="2000" dirty="0"/>
              <a:t>LeNet5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트레이닝 할 때 많은 계산이 필요 하고</a:t>
            </a:r>
            <a:r>
              <a:rPr lang="en-US" altLang="ko-KR" sz="2000" dirty="0"/>
              <a:t>, </a:t>
            </a:r>
            <a:r>
              <a:rPr lang="ko-KR" altLang="en-US" sz="2000" dirty="0"/>
              <a:t>당시 컴퓨터 하드웨어의 계산 능력이 제한 되어 있어서 </a:t>
            </a:r>
            <a:r>
              <a:rPr lang="en-US" altLang="ko-KR" sz="2000" dirty="0"/>
              <a:t>CNN</a:t>
            </a:r>
            <a:r>
              <a:rPr lang="ko-KR" altLang="en-US" sz="2000" dirty="0"/>
              <a:t>의 발전은 잠시 멈추었다</a:t>
            </a:r>
            <a:r>
              <a:rPr lang="en-US" altLang="ko-KR" sz="2000" dirty="0"/>
              <a:t>.</a:t>
            </a:r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ko-KR" altLang="en-US" dirty="0"/>
              <a:t> 발전 과정</a:t>
            </a:r>
            <a:r>
              <a:rPr lang="en-US" altLang="ko-KR" dirty="0"/>
              <a:t>(1/3)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5572" y="1044666"/>
            <a:ext cx="1872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1998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LeNet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200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en-US" altLang="ko-KR" sz="2000" dirty="0"/>
              <a:t>ILSVRC(ImageNet Large-Scale Visual Recognition Challenge)</a:t>
            </a:r>
            <a:r>
              <a:rPr lang="ko-KR" altLang="en-US" sz="2000" dirty="0"/>
              <a:t>의 </a:t>
            </a:r>
            <a:r>
              <a:rPr lang="en-US" altLang="ko-KR" sz="2000" dirty="0"/>
              <a:t>2012</a:t>
            </a:r>
            <a:r>
              <a:rPr lang="ko-KR" altLang="en-US" sz="2000" dirty="0"/>
              <a:t>년 대회에서 </a:t>
            </a:r>
            <a:r>
              <a:rPr lang="ko-KR" altLang="en-US" sz="2000" dirty="0" err="1"/>
              <a:t>제프리</a:t>
            </a:r>
            <a:r>
              <a:rPr lang="ko-KR" altLang="en-US" sz="2000" dirty="0"/>
              <a:t> 힌튼 </a:t>
            </a:r>
            <a:r>
              <a:rPr lang="ko-KR" altLang="en-US" sz="2000" dirty="0" err="1"/>
              <a:t>교수팀의</a:t>
            </a:r>
            <a:r>
              <a:rPr lang="ko-KR" altLang="en-US" sz="2000" dirty="0"/>
              <a:t> </a:t>
            </a:r>
            <a:r>
              <a:rPr lang="en-US" altLang="ko-KR" sz="2000" dirty="0" err="1"/>
              <a:t>AlexNet</a:t>
            </a:r>
            <a:r>
              <a:rPr lang="ko-KR" altLang="en-US" sz="2000" dirty="0"/>
              <a:t>이 </a:t>
            </a:r>
            <a:r>
              <a:rPr lang="en-US" altLang="ko-KR" sz="2000" dirty="0"/>
              <a:t>2</a:t>
            </a:r>
            <a:r>
              <a:rPr lang="ko-KR" altLang="en-US" sz="2000" dirty="0"/>
              <a:t>위를 큰 폭으로 따돌리고 </a:t>
            </a:r>
            <a:r>
              <a:rPr lang="en-US" altLang="ko-KR" sz="2000" dirty="0"/>
              <a:t>1</a:t>
            </a:r>
            <a:r>
              <a:rPr lang="ko-KR" altLang="en-US" sz="2000" dirty="0"/>
              <a:t>위를 차지 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 err="1"/>
              <a:t>Alexnet</a:t>
            </a:r>
            <a:r>
              <a:rPr lang="ko-KR" altLang="en-US" sz="2000" dirty="0"/>
              <a:t>은 </a:t>
            </a:r>
            <a:r>
              <a:rPr lang="en-US" altLang="ko-KR" sz="2000" dirty="0"/>
              <a:t>GPU</a:t>
            </a:r>
            <a:r>
              <a:rPr lang="ko-KR" altLang="en-US" sz="2000" dirty="0"/>
              <a:t>를 사용하여 사람들이 받아 들일 수 있는 시간에서 좋은 트레이닝 결과를 얻을 수 있게 되었다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이 때부터 </a:t>
            </a:r>
            <a:r>
              <a:rPr lang="en-US" altLang="ko-KR" sz="2000" dirty="0"/>
              <a:t>CNN, GPU</a:t>
            </a:r>
            <a:r>
              <a:rPr lang="ko-KR" altLang="en-US" sz="2000" dirty="0"/>
              <a:t>에 대해 사람들이 관심을 가지게 되었고</a:t>
            </a:r>
            <a:r>
              <a:rPr lang="en-US" altLang="ko-KR" sz="2000" dirty="0"/>
              <a:t>, Deep Learning</a:t>
            </a:r>
            <a:r>
              <a:rPr lang="ko-KR" altLang="en-US" sz="2000" dirty="0"/>
              <a:t>이 발전하는 계기가 되었다</a:t>
            </a:r>
            <a:r>
              <a:rPr lang="en-US" altLang="ko-KR" sz="2000" dirty="0"/>
              <a:t>.</a:t>
            </a:r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ko-KR" altLang="en-US" dirty="0"/>
              <a:t> 발전 과정</a:t>
            </a:r>
            <a:r>
              <a:rPr lang="en-US" altLang="ko-KR" dirty="0"/>
              <a:t>(2/3)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5572" y="1044666"/>
            <a:ext cx="1994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2012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: </a:t>
            </a:r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Alexnet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80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69F9B96-567D-5649-A60E-0C5CD50FD825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r>
              <a:rPr lang="ko-KR" altLang="en-US" sz="2000" dirty="0"/>
              <a:t>옥스퍼드 대학교의 </a:t>
            </a:r>
            <a:r>
              <a:rPr lang="en-US" altLang="ko-KR" sz="2000" dirty="0"/>
              <a:t>Visual Geometry Group</a:t>
            </a:r>
            <a:r>
              <a:rPr lang="ko-KR" altLang="en-US" sz="2000" dirty="0"/>
              <a:t>이 </a:t>
            </a:r>
            <a:r>
              <a:rPr lang="en-US" altLang="ko-KR" sz="2000" dirty="0"/>
              <a:t>VGG-16</a:t>
            </a:r>
            <a:r>
              <a:rPr lang="ko-KR" altLang="en-US" sz="2000" dirty="0"/>
              <a:t>이라는 사전 학습된 모델로 </a:t>
            </a:r>
            <a:r>
              <a:rPr lang="en-US" altLang="ko-KR" sz="2000" dirty="0"/>
              <a:t>ILSVRC 2014</a:t>
            </a:r>
            <a:r>
              <a:rPr lang="ko-KR" altLang="en-US" sz="2000" dirty="0"/>
              <a:t>에 참가하여 </a:t>
            </a:r>
            <a:r>
              <a:rPr lang="en-US" altLang="ko-KR" sz="2000" dirty="0"/>
              <a:t>2</a:t>
            </a:r>
            <a:r>
              <a:rPr lang="ko-KR" altLang="en-US" sz="2000" dirty="0"/>
              <a:t>위를 차지 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당시에 성능이 더 좋은 </a:t>
            </a:r>
            <a:r>
              <a:rPr lang="en-US" altLang="ko-KR" sz="2000" dirty="0" err="1"/>
              <a:t>googleNet</a:t>
            </a:r>
            <a:r>
              <a:rPr lang="ko-KR" altLang="en-US" sz="2000" dirty="0"/>
              <a:t>이 우승을 하였지만</a:t>
            </a:r>
            <a:r>
              <a:rPr lang="en-US" altLang="ko-KR" sz="2000" dirty="0"/>
              <a:t>, </a:t>
            </a:r>
            <a:r>
              <a:rPr lang="ko-KR" altLang="en-US" sz="2000" dirty="0"/>
              <a:t>구조적인 측면에 </a:t>
            </a:r>
            <a:r>
              <a:rPr lang="en-US" altLang="ko-KR" sz="2000" dirty="0"/>
              <a:t>VGG-16</a:t>
            </a:r>
            <a:r>
              <a:rPr lang="ko-KR" altLang="en-US" sz="2000" dirty="0"/>
              <a:t>이 훨씬 간단한 구조로 되어 있어</a:t>
            </a:r>
            <a:r>
              <a:rPr lang="en-US" altLang="ko-KR" sz="2000" dirty="0"/>
              <a:t>, </a:t>
            </a:r>
            <a:r>
              <a:rPr lang="ko-KR" altLang="en-US" sz="2000" dirty="0"/>
              <a:t>이해가 쉽고 테스트 하기에 용이하여</a:t>
            </a:r>
            <a:r>
              <a:rPr lang="en-US" altLang="ko-KR" sz="2000" dirty="0"/>
              <a:t>, </a:t>
            </a:r>
            <a:r>
              <a:rPr lang="ko-KR" altLang="en-US" sz="2000" dirty="0"/>
              <a:t>더 많이 사용 되었다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en-US" altLang="ko-KR" sz="2000" dirty="0"/>
              <a:t>Neural Network</a:t>
            </a:r>
            <a:r>
              <a:rPr lang="ko-KR" altLang="en-US" sz="2000" dirty="0"/>
              <a:t>는 “</a:t>
            </a:r>
            <a:r>
              <a:rPr lang="en-US" altLang="ko-KR" sz="2000" dirty="0"/>
              <a:t>Deep Learning”</a:t>
            </a:r>
            <a:r>
              <a:rPr lang="ko-KR" altLang="en-US" sz="2000" dirty="0"/>
              <a:t>이라는 별칭을 갖게 되었다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" alt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8C9EC7C-5261-F84D-863F-16E10049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ko-KR" altLang="en-US" dirty="0"/>
              <a:t> 발전 과정</a:t>
            </a:r>
            <a:r>
              <a:rPr lang="en-US" altLang="ko-KR" dirty="0"/>
              <a:t>(3/3)</a:t>
            </a:r>
            <a:endParaRPr lang="en-US" sz="30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324A16B-07B2-AC48-806D-59547329DE2E}"/>
              </a:ext>
            </a:extLst>
          </p:cNvPr>
          <p:cNvSpPr/>
          <p:nvPr/>
        </p:nvSpPr>
        <p:spPr>
          <a:xfrm>
            <a:off x="386010" y="140549"/>
            <a:ext cx="2502406" cy="41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</a:pPr>
            <a:r>
              <a:rPr lang="en-US" altLang="ko-KR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5</a:t>
            </a:r>
            <a:r>
              <a:rPr lang="ko-KR" altLang="en-US" sz="8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일차</a:t>
            </a:r>
            <a:endParaRPr lang="en-US" altLang="ko-KR" sz="8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CNN</a:t>
            </a:r>
            <a:endParaRPr lang="ko-KR" altLang="en-US" sz="1600" b="1" dirty="0"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35572" y="104466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2014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나눔고딕" pitchFamily="50" charset="-127"/>
              </a:rPr>
              <a:t>: VGG</a:t>
            </a:r>
          </a:p>
        </p:txBody>
      </p:sp>
    </p:spTree>
    <p:extLst>
      <p:ext uri="{BB962C8B-B14F-4D97-AF65-F5344CB8AC3E}">
        <p14:creationId xmlns:p14="http://schemas.microsoft.com/office/powerpoint/2010/main" val="4054190957"/>
      </p:ext>
    </p:extLst>
  </p:cSld>
  <p:clrMapOvr>
    <a:masterClrMapping/>
  </p:clrMapOvr>
</p:sld>
</file>

<file path=ppt/theme/theme1.xml><?xml version="1.0" encoding="utf-8"?>
<a:theme xmlns:a="http://schemas.openxmlformats.org/drawingml/2006/main" name="2_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5C1A4">
            <a:alpha val="80000"/>
          </a:srgbClr>
        </a:solidFill>
        <a:ln w="12700">
          <a:solidFill>
            <a:schemeClr val="bg1"/>
          </a:solidFill>
        </a:ln>
      </a:spPr>
      <a:bodyPr rtlCol="0" anchor="ctr"/>
      <a:lstStyle>
        <a:defPPr algn="ctr">
          <a:defRPr>
            <a:solidFill>
              <a:srgbClr val="0070C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13821</TotalTime>
  <Words>5332</Words>
  <Application>Microsoft Office PowerPoint</Application>
  <PresentationFormat>화면 슬라이드 쇼(4:3)</PresentationFormat>
  <Paragraphs>1542</Paragraphs>
  <Slides>169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0" baseType="lpstr">
      <vt:lpstr>2_Contents Master Slide </vt:lpstr>
      <vt:lpstr>AI기술을 이용한 이미지학습과 자연어처리를 통한 챗봇개발과정</vt:lpstr>
      <vt:lpstr>발표제목</vt:lpstr>
      <vt:lpstr>PowerPoint 프레젠테이션</vt:lpstr>
      <vt:lpstr>PowerPoint 프레젠테이션</vt:lpstr>
      <vt:lpstr>PowerPoint 프레젠테이션</vt:lpstr>
      <vt:lpstr>PowerPoint 프레젠테이션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파이썬(Python)</vt:lpstr>
      <vt:lpstr>텐서플로(Tensorflow)</vt:lpstr>
      <vt:lpstr>텐서플로(Tensorflow)</vt:lpstr>
      <vt:lpstr>텐서플로(Tensorflow)</vt:lpstr>
      <vt:lpstr>텐서플로(Tensorflow)</vt:lpstr>
      <vt:lpstr>Jupyter notebook</vt:lpstr>
      <vt:lpstr>Jupyter notebook</vt:lpstr>
      <vt:lpstr>Jupyter notebook</vt:lpstr>
      <vt:lpstr>Jupyter notebook</vt:lpstr>
      <vt:lpstr>Jupyter notebook</vt:lpstr>
      <vt:lpstr>Jupyter notebook</vt:lpstr>
      <vt:lpstr>PowerPoint 프레젠테이션</vt:lpstr>
      <vt:lpstr>자연어 처리란?</vt:lpstr>
      <vt:lpstr>응용 분야</vt:lpstr>
      <vt:lpstr>자연어 처리 오픈 소스 툴</vt:lpstr>
      <vt:lpstr>NLTK(영어)</vt:lpstr>
      <vt:lpstr>주요 기능</vt:lpstr>
      <vt:lpstr>환경 설치</vt:lpstr>
      <vt:lpstr>말뭉치(corpus) 제공</vt:lpstr>
      <vt:lpstr>토큰 생성(tokenizing)</vt:lpstr>
      <vt:lpstr>토큰 생성(tokenizing)</vt:lpstr>
      <vt:lpstr>형태소 분석(morphological analysis)</vt:lpstr>
      <vt:lpstr>어간 추출(stemming)</vt:lpstr>
      <vt:lpstr>원형 복원(lemmatizing)</vt:lpstr>
      <vt:lpstr>품사 태깅 (POS tagging)</vt:lpstr>
      <vt:lpstr>품사 태깅 (POS tagging)</vt:lpstr>
      <vt:lpstr>과제</vt:lpstr>
      <vt:lpstr>과제</vt:lpstr>
      <vt:lpstr>2일차 부록 – 환경 설치</vt:lpstr>
      <vt:lpstr>2일차 부록 – 과제 설명</vt:lpstr>
      <vt:lpstr>2일차 부록 – 과제 설명</vt:lpstr>
      <vt:lpstr>PowerPoint 프레젠테이션</vt:lpstr>
      <vt:lpstr>3. KoNLPy</vt:lpstr>
      <vt:lpstr>주요 기능</vt:lpstr>
      <vt:lpstr>환경 설치</vt:lpstr>
      <vt:lpstr>환경 설치</vt:lpstr>
      <vt:lpstr>환경 설치</vt:lpstr>
      <vt:lpstr>환경 설치</vt:lpstr>
      <vt:lpstr>환경 설치</vt:lpstr>
      <vt:lpstr>한국어 말뭉치</vt:lpstr>
      <vt:lpstr>형태소 분석 클래스</vt:lpstr>
      <vt:lpstr>형태소 분석기 성능 비교</vt:lpstr>
      <vt:lpstr>형태소 분석기 성능 비교</vt:lpstr>
      <vt:lpstr>형태소 분석기 성능 비교</vt:lpstr>
      <vt:lpstr>형태소 분석기 성능 비교</vt:lpstr>
      <vt:lpstr>형태소 분석기 성능 비교</vt:lpstr>
      <vt:lpstr>형태소 분석기 성능 비교</vt:lpstr>
      <vt:lpstr>KoNLPy함수</vt:lpstr>
      <vt:lpstr>KoNLPy함수</vt:lpstr>
      <vt:lpstr>과제</vt:lpstr>
      <vt:lpstr>과제</vt:lpstr>
      <vt:lpstr>3일차 부록 - 과제 설명</vt:lpstr>
      <vt:lpstr>3일차 부록 – 환경 설치</vt:lpstr>
      <vt:lpstr>3일차 부록 – 환경 설치</vt:lpstr>
      <vt:lpstr>3일차 부록 - 과제 설명</vt:lpstr>
      <vt:lpstr>3일차 부록 - 과제 설명</vt:lpstr>
      <vt:lpstr>3일차 부록 - 과제 설명</vt:lpstr>
      <vt:lpstr>PowerPoint 프레젠테이션</vt:lpstr>
      <vt:lpstr>단어들을 백터화 하기</vt:lpstr>
      <vt:lpstr>One-hot Encoding</vt:lpstr>
      <vt:lpstr>Word Embedding</vt:lpstr>
      <vt:lpstr>Word2Vec</vt:lpstr>
      <vt:lpstr>Word2Vec</vt:lpstr>
      <vt:lpstr>알고리즘</vt:lpstr>
      <vt:lpstr>Skip-gram(SG) 와 CBOW </vt:lpstr>
      <vt:lpstr>Skip-gram(SG) 와 CBOW </vt:lpstr>
      <vt:lpstr>환경 설치</vt:lpstr>
      <vt:lpstr>환경 설치</vt:lpstr>
      <vt:lpstr>Gensim Word2Vec</vt:lpstr>
      <vt:lpstr>트레이닝</vt:lpstr>
      <vt:lpstr>모델 저장하고 불러오기</vt:lpstr>
      <vt:lpstr>유사도(관련성) 계산1</vt:lpstr>
      <vt:lpstr>유사도(관련성) 계산2</vt:lpstr>
      <vt:lpstr>유사도(관련성) 계산3</vt:lpstr>
      <vt:lpstr>과제</vt:lpstr>
      <vt:lpstr>과제 (선택)</vt:lpstr>
      <vt:lpstr>PowerPoint 프레젠테이션</vt:lpstr>
      <vt:lpstr>CNN이란?</vt:lpstr>
      <vt:lpstr>CNN 발전 과정(1/3)</vt:lpstr>
      <vt:lpstr>CNN 발전 과정(2/3)</vt:lpstr>
      <vt:lpstr>CNN 발전 과정(3/3)</vt:lpstr>
      <vt:lpstr>CNN 구조</vt:lpstr>
      <vt:lpstr>Convolution layer(1/4)</vt:lpstr>
      <vt:lpstr>Convolution layer(2/4)</vt:lpstr>
      <vt:lpstr>Convolution layer(3/4)</vt:lpstr>
      <vt:lpstr>Convolution layer(4/4)</vt:lpstr>
      <vt:lpstr>Pooling layer</vt:lpstr>
      <vt:lpstr>Fully-Connected Layer</vt:lpstr>
      <vt:lpstr>과제</vt:lpstr>
      <vt:lpstr>PowerPoint 프레젠테이션</vt:lpstr>
      <vt:lpstr>실습</vt:lpstr>
      <vt:lpstr>실습 환경 구축</vt:lpstr>
      <vt:lpstr>실습 환경 구축</vt:lpstr>
      <vt:lpstr>실습 환경 구축</vt:lpstr>
      <vt:lpstr>데이터 다운로드(1/3)</vt:lpstr>
      <vt:lpstr>데이터 다운로드(2/3)</vt:lpstr>
      <vt:lpstr>데이터 다운로드(3/3)</vt:lpstr>
      <vt:lpstr>트레이닝(1/7)</vt:lpstr>
      <vt:lpstr>트레이닝(2/7)</vt:lpstr>
      <vt:lpstr>트레이닝(3/7)</vt:lpstr>
      <vt:lpstr>트레이닝(4/7)</vt:lpstr>
      <vt:lpstr>트레이닝(5/7)</vt:lpstr>
      <vt:lpstr>트레이닝(6/7)</vt:lpstr>
      <vt:lpstr>트레이닝(7/7)</vt:lpstr>
      <vt:lpstr>테스트</vt:lpstr>
      <vt:lpstr>과제</vt:lpstr>
      <vt:lpstr>6일차 부록-과제 설명</vt:lpstr>
      <vt:lpstr>6일차 부록-과제 설명</vt:lpstr>
      <vt:lpstr>6일차 부록-과제 설명</vt:lpstr>
      <vt:lpstr>6일차 부록-과제 설명</vt:lpstr>
      <vt:lpstr>PowerPoint 프레젠테이션</vt:lpstr>
      <vt:lpstr>챗봇이란?</vt:lpstr>
      <vt:lpstr>챗봇 사례</vt:lpstr>
      <vt:lpstr>챗봇 사례</vt:lpstr>
      <vt:lpstr>개발 방식 비교</vt:lpstr>
      <vt:lpstr>챗봇 빌더</vt:lpstr>
      <vt:lpstr>주요 챗봇 빌더</vt:lpstr>
      <vt:lpstr>주요 챗봇 빌더</vt:lpstr>
      <vt:lpstr>주요 챗봇 빌더</vt:lpstr>
      <vt:lpstr>챗봇의 두 가지 모델</vt:lpstr>
      <vt:lpstr>검색 모델(Retrieval Based Model)</vt:lpstr>
      <vt:lpstr>생성 모델(Generative Model)</vt:lpstr>
      <vt:lpstr>기계학습(machine learning)</vt:lpstr>
      <vt:lpstr>기계학습(machine learning)</vt:lpstr>
      <vt:lpstr>지도학습(Supervised Learning)</vt:lpstr>
      <vt:lpstr>비지도학습(Unsupervised Learning)</vt:lpstr>
      <vt:lpstr>강화학습(Reinforcement Learning)</vt:lpstr>
      <vt:lpstr>과제</vt:lpstr>
      <vt:lpstr>PowerPoint 프레젠테이션</vt:lpstr>
      <vt:lpstr>순환 신경망(Recurrent Neural Networks, RNN)이란?</vt:lpstr>
      <vt:lpstr>Sequence2Sequence</vt:lpstr>
      <vt:lpstr>기계학습 기반 챗봇 만들기</vt:lpstr>
      <vt:lpstr>기계학습 기반 챗봇 만들기</vt:lpstr>
      <vt:lpstr>실습 환경 설정(1/4)</vt:lpstr>
      <vt:lpstr>실습 환경 설정(2/4)</vt:lpstr>
      <vt:lpstr>실습 환경 설정(3/4)</vt:lpstr>
      <vt:lpstr>실습 환경 설정(4/4)</vt:lpstr>
      <vt:lpstr>학습 데이터 소개(1/4)</vt:lpstr>
      <vt:lpstr>학습 데이터 소개(2/4)</vt:lpstr>
      <vt:lpstr>학습 데이터 소개(3/4)</vt:lpstr>
      <vt:lpstr>학습 데이터 소개(4/4)</vt:lpstr>
      <vt:lpstr>데이터 학습</vt:lpstr>
      <vt:lpstr>챗봇 실행</vt:lpstr>
      <vt:lpstr>과제</vt:lpstr>
      <vt:lpstr>종합</vt:lpstr>
      <vt:lpstr>GUI를 지원하는 챗봇(1/2)</vt:lpstr>
      <vt:lpstr>GUI를 지원하는 챗봇(2/2)</vt:lpstr>
      <vt:lpstr>CNN과 통합(1/3)</vt:lpstr>
      <vt:lpstr>CNN과 통합(2/3)</vt:lpstr>
      <vt:lpstr>CNN과 통합(3/3)</vt:lpstr>
      <vt:lpstr>감사합니다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</dc:title>
  <dc:creator>RED</dc:creator>
  <cp:lastModifiedBy>Windows 사용자</cp:lastModifiedBy>
  <cp:revision>841</cp:revision>
  <cp:lastPrinted>2018-01-09T11:58:51Z</cp:lastPrinted>
  <dcterms:created xsi:type="dcterms:W3CDTF">2016-04-03T06:31:42Z</dcterms:created>
  <dcterms:modified xsi:type="dcterms:W3CDTF">2019-01-29T19:33:15Z</dcterms:modified>
</cp:coreProperties>
</file>